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9144000" cy="5143500" type="screen16x9"/>
  <p:notesSz cx="6858000" cy="9144000"/>
  <p:embeddedFontLst>
    <p:embeddedFont>
      <p:font typeface="Microsoft Yahei" panose="020B0503020204020204" pitchFamily="34" charset="-122"/>
      <p:regular r:id="rId30"/>
      <p:bold r:id="rId31"/>
    </p:embeddedFont>
    <p:embeddedFont>
      <p:font typeface="Lato" panose="020F0502020204030203" pitchFamily="34" charset="0"/>
      <p:regular r:id="rId32"/>
      <p:bold r:id="rId33"/>
      <p:italic r:id="rId34"/>
      <p:boldItalic r:id="rId35"/>
    </p:embeddedFont>
    <p:embeddedFont>
      <p:font typeface="Montserrat" pitchFamily="2" charset="0"/>
      <p:regular r:id="rId36"/>
      <p:bold r:id="rId37"/>
      <p:italic r:id="rId38"/>
      <p:boldItalic r:id="rId39"/>
    </p:embeddedFont>
    <p:embeddedFont>
      <p:font typeface="Roboto" panose="02000000000000000000" pitchFamily="2"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37"/>
  </p:normalViewPr>
  <p:slideViewPr>
    <p:cSldViewPr snapToGrid="0">
      <p:cViewPr varScale="1">
        <p:scale>
          <a:sx n="144" d="100"/>
          <a:sy n="144" d="100"/>
        </p:scale>
        <p:origin x="720" y="19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89d7a1f95d_5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89d7a1f95d_5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ActorInfo Table has actor information.</a:t>
            </a:r>
            <a:endParaRPr/>
          </a:p>
          <a:p>
            <a:pPr marL="0" lvl="0" indent="0" algn="l" rtl="0">
              <a:spcBef>
                <a:spcPts val="0"/>
              </a:spcBef>
              <a:spcAft>
                <a:spcPts val="0"/>
              </a:spcAft>
              <a:buNone/>
            </a:pPr>
            <a:r>
              <a:rPr lang="ko"/>
              <a:t>and Actor Table has information about  which actor appeared in the movie</a:t>
            </a:r>
            <a:r>
              <a:rPr lang="ko" sz="2250">
                <a:highlight>
                  <a:srgbClr val="FDFDFD"/>
                </a:highlight>
                <a:latin typeface="Microsoft Yahei"/>
                <a:ea typeface="Microsoft Yahei"/>
                <a:cs typeface="Microsoft Yahei"/>
                <a:sym typeface="Microsoft Yahei"/>
              </a:rPr>
              <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89d7a1f95d_5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89d7a1f95d_5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DirectorInfo Table has director information.</a:t>
            </a:r>
            <a:endParaRPr/>
          </a:p>
          <a:p>
            <a:pPr marL="0" lvl="0" indent="0" algn="l" rtl="0">
              <a:spcBef>
                <a:spcPts val="0"/>
              </a:spcBef>
              <a:spcAft>
                <a:spcPts val="0"/>
              </a:spcAft>
              <a:buNone/>
            </a:pPr>
            <a:r>
              <a:rPr lang="ko"/>
              <a:t>and Director Table has information about  which director made the movie</a:t>
            </a:r>
            <a:r>
              <a:rPr lang="ko" sz="2250">
                <a:highlight>
                  <a:srgbClr val="FDFDFD"/>
                </a:highlight>
                <a:latin typeface="Microsoft Yahei"/>
                <a:ea typeface="Microsoft Yahei"/>
                <a:cs typeface="Microsoft Yahei"/>
                <a:sym typeface="Microsoft Yahei"/>
              </a:rPr>
              <a: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89d7a1f95d_5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89d7a1f95d_5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Genre Table has information about genre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89d7a1f95d_5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89d7a1f95d_5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Movielist table has  list of moives information and MovieInfo table has information of each.</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89d7a1f95d_5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89d7a1f95d_5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9d7a1f95d_5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9d7a1f95d_5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user_list has Information about users registered on our homepage</a:t>
            </a:r>
            <a:r>
              <a:rPr lang="ko" sz="1000">
                <a:highlight>
                  <a:srgbClr val="FDFDFD"/>
                </a:highlight>
                <a:latin typeface="Microsoft Yahei"/>
                <a:ea typeface="Microsoft Yahei"/>
                <a:cs typeface="Microsoft Yahei"/>
                <a:sym typeface="Microsoft Yahei"/>
              </a:rPr>
              <a:t> </a:t>
            </a:r>
            <a:endParaRPr sz="1000">
              <a:highlight>
                <a:srgbClr val="FDFDFD"/>
              </a:highlight>
              <a:latin typeface="Microsoft Yahei"/>
              <a:ea typeface="Microsoft Yahei"/>
              <a:cs typeface="Microsoft Yahei"/>
              <a:sym typeface="Microsoft Yahei"/>
            </a:endParaRPr>
          </a:p>
          <a:p>
            <a:pPr marL="0" lvl="0" indent="0" algn="l" rtl="0">
              <a:spcBef>
                <a:spcPts val="0"/>
              </a:spcBef>
              <a:spcAft>
                <a:spcPts val="0"/>
              </a:spcAft>
              <a:buNone/>
            </a:pPr>
            <a:r>
              <a:rPr lang="ko" sz="1000">
                <a:highlight>
                  <a:srgbClr val="FDFDFD"/>
                </a:highlight>
                <a:latin typeface="Microsoft Yahei"/>
                <a:ea typeface="Microsoft Yahei"/>
                <a:cs typeface="Microsoft Yahei"/>
                <a:sym typeface="Microsoft Yahei"/>
              </a:rPr>
              <a:t>User_inserrest has interest of user</a:t>
            </a:r>
            <a:endParaRPr sz="1000">
              <a:highlight>
                <a:srgbClr val="FDFDFD"/>
              </a:highlight>
              <a:latin typeface="Microsoft Yahei"/>
              <a:ea typeface="Microsoft Yahei"/>
              <a:cs typeface="Microsoft Yahei"/>
              <a:sym typeface="Microsoft Yahe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89d7a1f95d_5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89d7a1f95d_5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We use Age data and Gender data Watching data for Recommendation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89d7a1f95d_5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89d7a1f95d_5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89d7a1f95d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89d7a1f95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89d7a1f95d_3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89d7a1f95d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Font typeface="Lato"/>
              <a:buChar char="-"/>
            </a:pPr>
            <a:r>
              <a:rPr lang="ko" sz="1300">
                <a:latin typeface="Lato"/>
                <a:ea typeface="Lato"/>
                <a:cs typeface="Lato"/>
                <a:sym typeface="Lato"/>
              </a:rPr>
              <a:t>Rotten and Naver ratings by averaging them.</a:t>
            </a:r>
            <a:endParaRPr sz="1300">
              <a:latin typeface="Lato"/>
              <a:ea typeface="Lato"/>
              <a:cs typeface="Lato"/>
              <a:sym typeface="Lato"/>
            </a:endParaRPr>
          </a:p>
          <a:p>
            <a:pPr marL="457200" lvl="0" indent="-311150" algn="l" rtl="0">
              <a:spcBef>
                <a:spcPts val="0"/>
              </a:spcBef>
              <a:spcAft>
                <a:spcPts val="0"/>
              </a:spcAft>
              <a:buSzPts val="1300"/>
              <a:buFont typeface="Lato"/>
              <a:buChar char="-"/>
            </a:pPr>
            <a:r>
              <a:rPr lang="ko" sz="1300">
                <a:latin typeface="Lato"/>
                <a:ea typeface="Lato"/>
                <a:cs typeface="Lato"/>
                <a:sym typeface="Lato"/>
              </a:rPr>
              <a:t>through interest genres and movie viewing lists.</a:t>
            </a:r>
            <a:endParaRPr sz="1300">
              <a:latin typeface="Lato"/>
              <a:ea typeface="Lato"/>
              <a:cs typeface="Lato"/>
              <a:sym typeface="Lato"/>
            </a:endParaRPr>
          </a:p>
          <a:p>
            <a:pPr marL="457200" lvl="0" indent="-311150" algn="l" rtl="0">
              <a:spcBef>
                <a:spcPts val="0"/>
              </a:spcBef>
              <a:spcAft>
                <a:spcPts val="0"/>
              </a:spcAft>
              <a:buClr>
                <a:srgbClr val="000000"/>
              </a:buClr>
              <a:buSzPts val="1300"/>
              <a:buFont typeface="Lato"/>
              <a:buChar char="-"/>
            </a:pPr>
            <a:r>
              <a:rPr lang="ko" sz="1300">
                <a:latin typeface="Lato"/>
                <a:ea typeface="Lato"/>
                <a:cs typeface="Lato"/>
                <a:sym typeface="Lato"/>
              </a:rPr>
              <a:t>Identify the country of movies that users have watched a lot and recommend movies from that country.</a:t>
            </a:r>
            <a:endParaRPr sz="1300">
              <a:latin typeface="Lato"/>
              <a:ea typeface="Lato"/>
              <a:cs typeface="Lato"/>
              <a:sym typeface="Lato"/>
            </a:endParaRPr>
          </a:p>
          <a:p>
            <a:pPr marL="457200" lvl="0" indent="-311150" algn="l" rtl="0">
              <a:spcBef>
                <a:spcPts val="0"/>
              </a:spcBef>
              <a:spcAft>
                <a:spcPts val="0"/>
              </a:spcAft>
              <a:buClr>
                <a:srgbClr val="000000"/>
              </a:buClr>
              <a:buSzPts val="1300"/>
              <a:buFont typeface="Lato"/>
              <a:buChar char="-"/>
            </a:pPr>
            <a:r>
              <a:rPr lang="ko" sz="1300">
                <a:latin typeface="Lato"/>
                <a:ea typeface="Lato"/>
                <a:cs typeface="Lato"/>
                <a:sym typeface="Lato"/>
              </a:rPr>
              <a:t>Identify the actors who have watched many movies and recommend them.</a:t>
            </a:r>
            <a:endParaRPr sz="1300">
              <a:latin typeface="Lato"/>
              <a:ea typeface="Lato"/>
              <a:cs typeface="Lato"/>
              <a:sym typeface="Lato"/>
            </a:endParaRPr>
          </a:p>
          <a:p>
            <a:pPr marL="457200" lvl="0" indent="-311150" algn="l" rtl="0">
              <a:spcBef>
                <a:spcPts val="0"/>
              </a:spcBef>
              <a:spcAft>
                <a:spcPts val="0"/>
              </a:spcAft>
              <a:buClr>
                <a:srgbClr val="000000"/>
              </a:buClr>
              <a:buSzPts val="1300"/>
              <a:buFont typeface="Lato"/>
              <a:buChar char="-"/>
            </a:pPr>
            <a:r>
              <a:rPr lang="ko" sz="1300">
                <a:latin typeface="Lato"/>
                <a:ea typeface="Lato"/>
                <a:cs typeface="Lato"/>
                <a:sym typeface="Lato"/>
              </a:rPr>
              <a:t>Compute user age and recommend movies that age prefers.</a:t>
            </a:r>
            <a:endParaRPr sz="1300">
              <a:latin typeface="Lato"/>
              <a:ea typeface="Lato"/>
              <a:cs typeface="Lato"/>
              <a:sym typeface="Lato"/>
            </a:endParaRPr>
          </a:p>
          <a:p>
            <a:pPr marL="457200" lvl="0" indent="-311150" algn="l" rtl="0">
              <a:spcBef>
                <a:spcPts val="0"/>
              </a:spcBef>
              <a:spcAft>
                <a:spcPts val="0"/>
              </a:spcAft>
              <a:buClr>
                <a:schemeClr val="lt1"/>
              </a:buClr>
              <a:buSzPts val="1300"/>
              <a:buFont typeface="Lato"/>
              <a:buChar char="-"/>
            </a:pPr>
            <a:endParaRPr sz="1300">
              <a:latin typeface="Lato"/>
              <a:ea typeface="Lato"/>
              <a:cs typeface="Lato"/>
              <a:sym typeface="La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7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89d7a1f95d_3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89d7a1f95d_3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89d7a1f95d_3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89d7a1f95d_3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89d7a1f95d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89d7a1f95d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sz="1300">
                <a:latin typeface="Lato"/>
                <a:ea typeface="Lato"/>
                <a:cs typeface="Lato"/>
                <a:sym typeface="Lato"/>
              </a:rPr>
              <a:t>As for the summary,</a:t>
            </a:r>
            <a:endParaRPr sz="1300">
              <a:latin typeface="Lato"/>
              <a:ea typeface="Lato"/>
              <a:cs typeface="Lato"/>
              <a:sym typeface="Lato"/>
            </a:endParaRPr>
          </a:p>
          <a:p>
            <a:pPr marL="0" lvl="0" indent="0" algn="l" rtl="0">
              <a:lnSpc>
                <a:spcPct val="115000"/>
              </a:lnSpc>
              <a:spcBef>
                <a:spcPts val="0"/>
              </a:spcBef>
              <a:spcAft>
                <a:spcPts val="0"/>
              </a:spcAft>
              <a:buNone/>
            </a:pPr>
            <a:r>
              <a:rPr lang="ko" sz="1300">
                <a:latin typeface="Lato"/>
                <a:ea typeface="Lato"/>
                <a:cs typeface="Lato"/>
                <a:sym typeface="Lato"/>
              </a:rPr>
              <a:t>Firstly for the problem, Naver films does not provide enough diverse services that consumers are asking for</a:t>
            </a:r>
            <a:endParaRPr sz="1300">
              <a:latin typeface="Lato"/>
              <a:ea typeface="Lato"/>
              <a:cs typeface="Lato"/>
              <a:sym typeface="Lato"/>
            </a:endParaRPr>
          </a:p>
          <a:p>
            <a:pPr marL="0" lvl="0" indent="0" algn="l" rtl="0">
              <a:lnSpc>
                <a:spcPct val="115000"/>
              </a:lnSpc>
              <a:spcBef>
                <a:spcPts val="0"/>
              </a:spcBef>
              <a:spcAft>
                <a:spcPts val="0"/>
              </a:spcAft>
              <a:buNone/>
            </a:pPr>
            <a:r>
              <a:rPr lang="ko" sz="1300">
                <a:latin typeface="Lato"/>
                <a:ea typeface="Lato"/>
                <a:cs typeface="Lato"/>
                <a:sym typeface="Lato"/>
              </a:rPr>
              <a:t>To address this problem, we  decided to add Rotten tomatoes data to the data provided by Naver films. </a:t>
            </a:r>
            <a:endParaRPr sz="1300">
              <a:latin typeface="Lato"/>
              <a:ea typeface="Lato"/>
              <a:cs typeface="Lato"/>
              <a:sym typeface="Lato"/>
            </a:endParaRPr>
          </a:p>
          <a:p>
            <a:pPr marL="0" lvl="0" indent="0" algn="l" rtl="0">
              <a:lnSpc>
                <a:spcPct val="115000"/>
              </a:lnSpc>
              <a:spcBef>
                <a:spcPts val="0"/>
              </a:spcBef>
              <a:spcAft>
                <a:spcPts val="0"/>
              </a:spcAft>
              <a:buNone/>
            </a:pPr>
            <a:r>
              <a:rPr lang="ko" sz="1300">
                <a:latin typeface="Lato"/>
                <a:ea typeface="Lato"/>
                <a:cs typeface="Lato"/>
                <a:sym typeface="Lato"/>
              </a:rPr>
              <a:t>Using the built database, we were also looking to provide new recommendation system that recommends movies in diverse ways.</a:t>
            </a:r>
            <a:endParaRPr sz="1300">
              <a:latin typeface="Lato"/>
              <a:ea typeface="Lato"/>
              <a:cs typeface="Lato"/>
              <a:sym typeface="Lato"/>
            </a:endParaRPr>
          </a:p>
          <a:p>
            <a:pPr marL="0" lvl="0" indent="0" algn="l" rtl="0">
              <a:lnSpc>
                <a:spcPct val="115000"/>
              </a:lnSpc>
              <a:spcBef>
                <a:spcPts val="0"/>
              </a:spcBef>
              <a:spcAft>
                <a:spcPts val="0"/>
              </a:spcAft>
              <a:buNone/>
            </a:pPr>
            <a:r>
              <a:rPr lang="ko" sz="1300">
                <a:latin typeface="Lato"/>
                <a:ea typeface="Lato"/>
                <a:cs typeface="Lato"/>
                <a:sym typeface="Lato"/>
              </a:rPr>
              <a:t>As for outcome</a:t>
            </a:r>
            <a:endParaRPr sz="1300">
              <a:latin typeface="Lato"/>
              <a:ea typeface="Lato"/>
              <a:cs typeface="Lato"/>
              <a:sym typeface="Lato"/>
            </a:endParaRPr>
          </a:p>
          <a:p>
            <a:pPr marL="0" lvl="0" indent="0" algn="l" rtl="0">
              <a:lnSpc>
                <a:spcPct val="115000"/>
              </a:lnSpc>
              <a:spcBef>
                <a:spcPts val="0"/>
              </a:spcBef>
              <a:spcAft>
                <a:spcPts val="0"/>
              </a:spcAft>
              <a:buNone/>
            </a:pPr>
            <a:r>
              <a:rPr lang="ko" sz="1300">
                <a:latin typeface="Lato"/>
                <a:ea typeface="Lato"/>
                <a:cs typeface="Lato"/>
                <a:sym typeface="Lato"/>
              </a:rPr>
              <a:t>we have created a Webpage named Rotten Naver, in this webpage users will be able to gain information about domestic and foreign movies and experience tailored recommendation system that would find right movies for them.</a:t>
            </a:r>
            <a:endParaRPr sz="1300">
              <a:latin typeface="Lato"/>
              <a:ea typeface="Lato"/>
              <a:cs typeface="Lato"/>
              <a:sym typeface="La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f87997393_0_10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f87997393_0_1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sz="1300">
                <a:latin typeface="Lato"/>
                <a:ea typeface="Lato"/>
                <a:cs typeface="Lato"/>
                <a:sym typeface="Lato"/>
              </a:rPr>
              <a:t>Now for the Broad impact</a:t>
            </a:r>
            <a:endParaRPr sz="1300">
              <a:latin typeface="Lato"/>
              <a:ea typeface="Lato"/>
              <a:cs typeface="Lato"/>
              <a:sym typeface="Lato"/>
            </a:endParaRPr>
          </a:p>
          <a:p>
            <a:pPr marL="457200" lvl="0" indent="-311150" algn="l" rtl="0">
              <a:lnSpc>
                <a:spcPct val="115000"/>
              </a:lnSpc>
              <a:spcBef>
                <a:spcPts val="0"/>
              </a:spcBef>
              <a:spcAft>
                <a:spcPts val="0"/>
              </a:spcAft>
              <a:buSzPts val="1300"/>
              <a:buFont typeface="Lato"/>
              <a:buAutoNum type="arabicPeriod"/>
            </a:pPr>
            <a:r>
              <a:rPr lang="ko" sz="1300">
                <a:latin typeface="Lato"/>
                <a:ea typeface="Lato"/>
                <a:cs typeface="Lato"/>
                <a:sym typeface="Lato"/>
              </a:rPr>
              <a:t>First  expect that this application will decrease the dissatisfaction of the domestic users which make more consumers be interested in movies. This will definitely bring good economic impact in the movie industry of Korea. </a:t>
            </a:r>
            <a:endParaRPr sz="1300">
              <a:latin typeface="Lato"/>
              <a:ea typeface="Lato"/>
              <a:cs typeface="Lato"/>
              <a:sym typeface="Lato"/>
            </a:endParaRPr>
          </a:p>
          <a:p>
            <a:pPr marL="457200" lvl="0" indent="-311150" algn="l" rtl="0">
              <a:lnSpc>
                <a:spcPct val="115000"/>
              </a:lnSpc>
              <a:spcBef>
                <a:spcPts val="0"/>
              </a:spcBef>
              <a:spcAft>
                <a:spcPts val="0"/>
              </a:spcAft>
              <a:buSzPts val="1300"/>
              <a:buFont typeface="Lato"/>
              <a:buAutoNum type="arabicPeriod"/>
            </a:pPr>
            <a:r>
              <a:rPr lang="ko" sz="1300">
                <a:latin typeface="Lato"/>
                <a:ea typeface="Lato"/>
                <a:cs typeface="Lato"/>
                <a:sym typeface="Lato"/>
              </a:rPr>
              <a:t>Secondly, by recommending diverse movies that fit the user’s taste, the movies that are not part of mainstream can be recommended to users. For those movies, these little exposure to consumers can be very helpful. </a:t>
            </a:r>
            <a:endParaRPr sz="1300">
              <a:latin typeface="Lato"/>
              <a:ea typeface="Lato"/>
              <a:cs typeface="Lato"/>
              <a:sym typeface="Lato"/>
            </a:endParaRPr>
          </a:p>
          <a:p>
            <a:pPr marL="457200" lvl="0" indent="-311150" algn="l" rtl="0">
              <a:lnSpc>
                <a:spcPct val="115000"/>
              </a:lnSpc>
              <a:spcBef>
                <a:spcPts val="0"/>
              </a:spcBef>
              <a:spcAft>
                <a:spcPts val="0"/>
              </a:spcAft>
              <a:buSzPts val="1300"/>
              <a:buFont typeface="Lato"/>
              <a:buAutoNum type="arabicPeriod"/>
            </a:pPr>
            <a:r>
              <a:rPr lang="ko" sz="1300">
                <a:latin typeface="Lato"/>
                <a:ea typeface="Lato"/>
                <a:cs typeface="Lato"/>
                <a:sym typeface="Lato"/>
              </a:rPr>
              <a:t>Thirdly, providing services both in Korean and English, if this webpage is used by not only domestic users but also foreigners, then this will mean our domestically made films get chance to be exported abroad. This can lead to many other positive possibilities for Korean movie makers.</a:t>
            </a:r>
            <a:endParaRPr sz="1300">
              <a:latin typeface="Lato"/>
              <a:ea typeface="Lato"/>
              <a:cs typeface="Lato"/>
              <a:sym typeface="Lato"/>
            </a:endParaRPr>
          </a:p>
          <a:p>
            <a:pPr marL="457200" lvl="0" indent="-311150" algn="l" rtl="0">
              <a:lnSpc>
                <a:spcPct val="115000"/>
              </a:lnSpc>
              <a:spcBef>
                <a:spcPts val="0"/>
              </a:spcBef>
              <a:spcAft>
                <a:spcPts val="0"/>
              </a:spcAft>
              <a:buSzPts val="1300"/>
              <a:buFont typeface="Lato"/>
              <a:buAutoNum type="arabicPeriod"/>
            </a:pPr>
            <a:r>
              <a:rPr lang="ko" sz="1300">
                <a:latin typeface="Lato"/>
                <a:ea typeface="Lato"/>
                <a:cs typeface="Lato"/>
                <a:sym typeface="Lato"/>
              </a:rPr>
              <a:t>Lastly, if this webpage gets successful enough, it will not just stop at this service and add more databases to this application so that it can eventually become the large data pool about whole movie industry of the world. If this happens, then better services using big data are possible</a:t>
            </a:r>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f87997393_0_1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1f87997393_0_1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89d7a1f95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89d7a1f95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89d7a1f95d_5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89d7a1f95d_5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1f87997393_0_15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8954421462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895442146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500">
                <a:latin typeface="Lato"/>
                <a:ea typeface="Lato"/>
                <a:cs typeface="Lato"/>
                <a:sym typeface="Lato"/>
              </a:rPr>
              <a:t>About 300 films are made every year in Korea, and the number of viewers reached about 200 million just in the first half of 2019.</a:t>
            </a:r>
            <a:endParaRPr sz="1500">
              <a:latin typeface="Lato"/>
              <a:ea typeface="Lato"/>
              <a:cs typeface="Lato"/>
              <a:sym typeface="Lato"/>
            </a:endParaRPr>
          </a:p>
          <a:p>
            <a:pPr marL="0" lvl="0" indent="0" algn="l" rtl="0">
              <a:spcBef>
                <a:spcPts val="0"/>
              </a:spcBef>
              <a:spcAft>
                <a:spcPts val="0"/>
              </a:spcAft>
              <a:buNone/>
            </a:pPr>
            <a:r>
              <a:rPr lang="ko" sz="1500">
                <a:latin typeface="Lato"/>
                <a:ea typeface="Lato"/>
                <a:cs typeface="Lato"/>
                <a:sym typeface="Lato"/>
              </a:rPr>
              <a:t>Naver movies has been providing movie-related services for its users with a web application named “Naver films”</a:t>
            </a:r>
            <a:endParaRPr sz="1500">
              <a:latin typeface="Lato"/>
              <a:ea typeface="Lato"/>
              <a:cs typeface="Lato"/>
              <a:sym typeface="Lato"/>
            </a:endParaRPr>
          </a:p>
          <a:p>
            <a:pPr marL="0" lvl="0" indent="0" algn="l" rtl="0">
              <a:spcBef>
                <a:spcPts val="1000"/>
              </a:spcBef>
              <a:spcAft>
                <a:spcPts val="0"/>
              </a:spcAft>
              <a:buNone/>
            </a:pPr>
            <a:r>
              <a:rPr lang="ko" sz="1500">
                <a:latin typeface="Lato"/>
                <a:ea typeface="Lato"/>
                <a:cs typeface="Lato"/>
                <a:sym typeface="Lato"/>
              </a:rPr>
              <a:t>The ratings and comments of Naver Films’s  most of the review are by ordinary netizens or visitors.</a:t>
            </a:r>
            <a:endParaRPr sz="1500">
              <a:latin typeface="Lato"/>
              <a:ea typeface="Lato"/>
              <a:cs typeface="Lato"/>
              <a:sym typeface="La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f87997393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sz="1300">
                <a:latin typeface="Lato"/>
                <a:ea typeface="Lato"/>
                <a:cs typeface="Lato"/>
                <a:sym typeface="Lato"/>
              </a:rPr>
              <a:t>Naver films have too much focus on Korean films.</a:t>
            </a:r>
            <a:endParaRPr sz="1300">
              <a:latin typeface="Lato"/>
              <a:ea typeface="Lato"/>
              <a:cs typeface="Lato"/>
              <a:sym typeface="Lato"/>
            </a:endParaRPr>
          </a:p>
          <a:p>
            <a:pPr marL="0" lvl="0" indent="0" algn="l" rtl="0">
              <a:lnSpc>
                <a:spcPct val="115000"/>
              </a:lnSpc>
              <a:spcBef>
                <a:spcPts val="0"/>
              </a:spcBef>
              <a:spcAft>
                <a:spcPts val="0"/>
              </a:spcAft>
              <a:buNone/>
            </a:pPr>
            <a:r>
              <a:rPr lang="ko" sz="1300">
                <a:latin typeface="Lato"/>
                <a:ea typeface="Lato"/>
                <a:cs typeface="Lato"/>
                <a:sym typeface="Lato"/>
              </a:rPr>
              <a:t>As a result, it is difficult for users who are interested in overseas films to receive satisfactory services.</a:t>
            </a:r>
            <a:endParaRPr sz="1300">
              <a:latin typeface="Lato"/>
              <a:ea typeface="Lato"/>
              <a:cs typeface="Lato"/>
              <a:sym typeface="Lato"/>
            </a:endParaRPr>
          </a:p>
          <a:p>
            <a:pPr marL="0" lvl="0" indent="0" algn="l" rtl="0">
              <a:lnSpc>
                <a:spcPct val="115000"/>
              </a:lnSpc>
              <a:spcBef>
                <a:spcPts val="1600"/>
              </a:spcBef>
              <a:spcAft>
                <a:spcPts val="0"/>
              </a:spcAft>
              <a:buNone/>
            </a:pPr>
            <a:r>
              <a:rPr lang="ko" sz="1300">
                <a:latin typeface="Lato"/>
                <a:ea typeface="Lato"/>
                <a:cs typeface="Lato"/>
                <a:sym typeface="Lato"/>
              </a:rPr>
              <a:t>The ratings and comments of Naver films lack expert reviews.</a:t>
            </a:r>
            <a:endParaRPr sz="1300">
              <a:latin typeface="Lato"/>
              <a:ea typeface="Lato"/>
              <a:cs typeface="Lato"/>
              <a:sym typeface="Lato"/>
            </a:endParaRPr>
          </a:p>
          <a:p>
            <a:pPr marL="0" lvl="0" indent="0" algn="l" rtl="0">
              <a:lnSpc>
                <a:spcPct val="115000"/>
              </a:lnSpc>
              <a:spcBef>
                <a:spcPts val="0"/>
              </a:spcBef>
              <a:spcAft>
                <a:spcPts val="0"/>
              </a:spcAft>
              <a:buNone/>
            </a:pPr>
            <a:r>
              <a:rPr lang="ko" sz="1300">
                <a:latin typeface="Lato"/>
                <a:ea typeface="Lato"/>
                <a:cs typeface="Lato"/>
                <a:sym typeface="Lato"/>
              </a:rPr>
              <a:t>As a result, users, who refer to those comments when selecting a movie to watch, often feel dissatisfied with the choices.</a:t>
            </a:r>
            <a:endParaRPr sz="1300">
              <a:latin typeface="Lato"/>
              <a:ea typeface="Lato"/>
              <a:cs typeface="Lato"/>
              <a:sym typeface="Lato"/>
            </a:endParaRPr>
          </a:p>
          <a:p>
            <a:pPr marL="0" lvl="0" indent="0" algn="l" rtl="0">
              <a:lnSpc>
                <a:spcPct val="115000"/>
              </a:lnSpc>
              <a:spcBef>
                <a:spcPts val="0"/>
              </a:spcBef>
              <a:spcAft>
                <a:spcPts val="0"/>
              </a:spcAft>
              <a:buNone/>
            </a:pPr>
            <a:r>
              <a:rPr lang="ko" sz="1300">
                <a:latin typeface="Lato"/>
                <a:ea typeface="Lato"/>
                <a:cs typeface="Lato"/>
                <a:sym typeface="Lato"/>
              </a:rPr>
              <a:t>There are movie recommendation applications tailored to the real-time ranking of the movie and the cumulative number of viewers, but there are not many objective movie recommendation applications tailored to other needs.</a:t>
            </a:r>
            <a:endParaRPr sz="1300">
              <a:latin typeface="Lato"/>
              <a:ea typeface="Lato"/>
              <a:cs typeface="Lato"/>
              <a:sym typeface="Lato"/>
            </a:endParaRPr>
          </a:p>
          <a:p>
            <a:pPr marL="0" lvl="0" indent="0" algn="l" rtl="0">
              <a:lnSpc>
                <a:spcPct val="115000"/>
              </a:lnSpc>
              <a:spcBef>
                <a:spcPts val="1600"/>
              </a:spcBef>
              <a:spcAft>
                <a:spcPts val="0"/>
              </a:spcAft>
              <a:buNone/>
            </a:pPr>
            <a:endParaRPr sz="1300">
              <a:latin typeface="Lato"/>
              <a:ea typeface="Lato"/>
              <a:cs typeface="Lato"/>
              <a:sym typeface="Lato"/>
            </a:endParaRPr>
          </a:p>
          <a:p>
            <a:pPr marL="0" lvl="0" indent="0" algn="l" rtl="0">
              <a:lnSpc>
                <a:spcPct val="115000"/>
              </a:lnSpc>
              <a:spcBef>
                <a:spcPts val="1600"/>
              </a:spcBef>
              <a:spcAft>
                <a:spcPts val="0"/>
              </a:spcAft>
              <a:buNone/>
            </a:pPr>
            <a:endParaRPr sz="1300">
              <a:latin typeface="Lato"/>
              <a:ea typeface="Lato"/>
              <a:cs typeface="Lato"/>
              <a:sym typeface="La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89d7a1f95d_5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89d7a1f95d_5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8954421462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895442146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We built a server using AWS EC2.</a:t>
            </a:r>
            <a:endParaRPr/>
          </a:p>
          <a:p>
            <a:pPr marL="0" lvl="0" indent="0" algn="l" rtl="0">
              <a:spcBef>
                <a:spcPts val="0"/>
              </a:spcBef>
              <a:spcAft>
                <a:spcPts val="0"/>
              </a:spcAft>
              <a:buNone/>
            </a:pPr>
            <a:r>
              <a:rPr lang="ko"/>
              <a:t>And we created myysql database on that server and connected php so that the web and database could interact.</a:t>
            </a: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89d7a1f95d_3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89d7a1f95d_3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We connected the deployed server to a Linux instance using SSH.</a:t>
            </a:r>
            <a:endParaRPr/>
          </a:p>
          <a:p>
            <a:pPr marL="0" lvl="0" indent="0" algn="l" rtl="0">
              <a:spcBef>
                <a:spcPts val="0"/>
              </a:spcBef>
              <a:spcAft>
                <a:spcPts val="0"/>
              </a:spcAft>
              <a:buNone/>
            </a:pPr>
            <a:r>
              <a:rPr lang="ko"/>
              <a:t>Through the image on the screen, you can see the connection to the server using ssh.</a:t>
            </a: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89d7a1f95d_5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89d7a1f95d_5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9d7a1f95d_1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9d7a1f95d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This is the Our overall database scheme</a:t>
            </a:r>
            <a:endParaRPr/>
          </a:p>
          <a:p>
            <a:pPr marL="0" lvl="0" indent="0" algn="l" rtl="0">
              <a:spcBef>
                <a:spcPts val="0"/>
              </a:spcBef>
              <a:spcAft>
                <a:spcPts val="0"/>
              </a:spcAft>
              <a:buNone/>
            </a:pPr>
            <a:r>
              <a:rPr lang="ko"/>
              <a:t>Let’s take a detail.</a:t>
            </a: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ko"/>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ko"/>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ko"/>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ko"/>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TVg_lt6vyms" TargetMode="External"/><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b="1"/>
              <a:t>Movie Recommendation System</a:t>
            </a:r>
            <a:endParaRPr b="1"/>
          </a:p>
        </p:txBody>
      </p:sp>
      <p:sp>
        <p:nvSpPr>
          <p:cNvPr id="229" name="Google Shape;229;p17"/>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ko"/>
              <a:t>21500095 Sion Kim</a:t>
            </a:r>
            <a:endParaRPr/>
          </a:p>
          <a:p>
            <a:pPr marL="0" lvl="0" indent="0" algn="r" rtl="0">
              <a:lnSpc>
                <a:spcPct val="100000"/>
              </a:lnSpc>
              <a:spcBef>
                <a:spcPts val="0"/>
              </a:spcBef>
              <a:spcAft>
                <a:spcPts val="0"/>
              </a:spcAft>
              <a:buNone/>
            </a:pPr>
            <a:r>
              <a:rPr lang="ko"/>
              <a:t>21500643 Sunil Jeong</a:t>
            </a:r>
            <a:endParaRPr/>
          </a:p>
          <a:p>
            <a:pPr marL="0" lvl="0" indent="0" algn="r" rtl="0">
              <a:lnSpc>
                <a:spcPct val="100000"/>
              </a:lnSpc>
              <a:spcBef>
                <a:spcPts val="0"/>
              </a:spcBef>
              <a:spcAft>
                <a:spcPts val="0"/>
              </a:spcAft>
              <a:buNone/>
            </a:pPr>
            <a:r>
              <a:rPr lang="ko"/>
              <a:t>21600752 JaeKyung Ha</a:t>
            </a:r>
            <a:endParaRPr/>
          </a:p>
          <a:p>
            <a:pPr marL="0" lvl="0" indent="0" algn="r" rtl="0">
              <a:lnSpc>
                <a:spcPct val="100000"/>
              </a:lnSpc>
              <a:spcBef>
                <a:spcPts val="0"/>
              </a:spcBef>
              <a:spcAft>
                <a:spcPts val="0"/>
              </a:spcAft>
              <a:buNone/>
            </a:pPr>
            <a:r>
              <a:rPr lang="ko"/>
              <a:t>21700034 YeongHye Kwak</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6"/>
          <p:cNvSpPr txBox="1">
            <a:spLocks noGrp="1"/>
          </p:cNvSpPr>
          <p:nvPr>
            <p:ph type="title"/>
          </p:nvPr>
        </p:nvSpPr>
        <p:spPr>
          <a:xfrm>
            <a:off x="1297500" y="715150"/>
            <a:ext cx="7038900" cy="687900"/>
          </a:xfrm>
          <a:prstGeom prst="rect">
            <a:avLst/>
          </a:prstGeom>
        </p:spPr>
        <p:txBody>
          <a:bodyPr spcFirstLastPara="1" wrap="square" lIns="91425" tIns="91425" rIns="91425" bIns="91425" anchor="t" anchorCtr="0">
            <a:noAutofit/>
          </a:bodyPr>
          <a:lstStyle/>
          <a:p>
            <a:pPr marL="0" lvl="0" indent="0" algn="l" rtl="0">
              <a:spcBef>
                <a:spcPts val="0"/>
              </a:spcBef>
              <a:spcAft>
                <a:spcPts val="900"/>
              </a:spcAft>
              <a:buNone/>
            </a:pPr>
            <a:r>
              <a:rPr lang="ko" sz="2600" b="1"/>
              <a:t>Actor Tables</a:t>
            </a:r>
            <a:endParaRPr sz="3600" b="1"/>
          </a:p>
        </p:txBody>
      </p:sp>
      <p:pic>
        <p:nvPicPr>
          <p:cNvPr id="301" name="Google Shape;301;p26"/>
          <p:cNvPicPr preferRelativeResize="0"/>
          <p:nvPr/>
        </p:nvPicPr>
        <p:blipFill>
          <a:blip r:embed="rId3">
            <a:alphaModFix/>
          </a:blip>
          <a:stretch>
            <a:fillRect/>
          </a:stretch>
        </p:blipFill>
        <p:spPr>
          <a:xfrm>
            <a:off x="4733675" y="1475562"/>
            <a:ext cx="3706125" cy="1096175"/>
          </a:xfrm>
          <a:prstGeom prst="rect">
            <a:avLst/>
          </a:prstGeom>
          <a:noFill/>
          <a:ln>
            <a:noFill/>
          </a:ln>
        </p:spPr>
      </p:pic>
      <p:pic>
        <p:nvPicPr>
          <p:cNvPr id="302" name="Google Shape;302;p26"/>
          <p:cNvPicPr preferRelativeResize="0"/>
          <p:nvPr/>
        </p:nvPicPr>
        <p:blipFill>
          <a:blip r:embed="rId4">
            <a:alphaModFix/>
          </a:blip>
          <a:stretch>
            <a:fillRect/>
          </a:stretch>
        </p:blipFill>
        <p:spPr>
          <a:xfrm>
            <a:off x="1403375" y="1290425"/>
            <a:ext cx="2717824" cy="1724075"/>
          </a:xfrm>
          <a:prstGeom prst="rect">
            <a:avLst/>
          </a:prstGeom>
          <a:noFill/>
          <a:ln>
            <a:noFill/>
          </a:ln>
        </p:spPr>
      </p:pic>
      <p:pic>
        <p:nvPicPr>
          <p:cNvPr id="303" name="Google Shape;303;p26"/>
          <p:cNvPicPr preferRelativeResize="0"/>
          <p:nvPr/>
        </p:nvPicPr>
        <p:blipFill>
          <a:blip r:embed="rId5">
            <a:alphaModFix/>
          </a:blip>
          <a:stretch>
            <a:fillRect/>
          </a:stretch>
        </p:blipFill>
        <p:spPr>
          <a:xfrm>
            <a:off x="4733675" y="3286613"/>
            <a:ext cx="3009900" cy="1314450"/>
          </a:xfrm>
          <a:prstGeom prst="rect">
            <a:avLst/>
          </a:prstGeom>
          <a:noFill/>
          <a:ln>
            <a:noFill/>
          </a:ln>
        </p:spPr>
      </p:pic>
      <p:pic>
        <p:nvPicPr>
          <p:cNvPr id="304" name="Google Shape;304;p26"/>
          <p:cNvPicPr preferRelativeResize="0"/>
          <p:nvPr/>
        </p:nvPicPr>
        <p:blipFill>
          <a:blip r:embed="rId6">
            <a:alphaModFix/>
          </a:blip>
          <a:stretch>
            <a:fillRect/>
          </a:stretch>
        </p:blipFill>
        <p:spPr>
          <a:xfrm>
            <a:off x="1403375" y="3198925"/>
            <a:ext cx="2773325" cy="1633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pic>
        <p:nvPicPr>
          <p:cNvPr id="309" name="Google Shape;309;p27"/>
          <p:cNvPicPr preferRelativeResize="0"/>
          <p:nvPr/>
        </p:nvPicPr>
        <p:blipFill>
          <a:blip r:embed="rId3">
            <a:alphaModFix/>
          </a:blip>
          <a:stretch>
            <a:fillRect/>
          </a:stretch>
        </p:blipFill>
        <p:spPr>
          <a:xfrm>
            <a:off x="5173950" y="1764525"/>
            <a:ext cx="3752700" cy="1156050"/>
          </a:xfrm>
          <a:prstGeom prst="rect">
            <a:avLst/>
          </a:prstGeom>
          <a:noFill/>
          <a:ln>
            <a:noFill/>
          </a:ln>
        </p:spPr>
      </p:pic>
      <p:pic>
        <p:nvPicPr>
          <p:cNvPr id="310" name="Google Shape;310;p27"/>
          <p:cNvPicPr preferRelativeResize="0"/>
          <p:nvPr/>
        </p:nvPicPr>
        <p:blipFill>
          <a:blip r:embed="rId4">
            <a:alphaModFix/>
          </a:blip>
          <a:stretch>
            <a:fillRect/>
          </a:stretch>
        </p:blipFill>
        <p:spPr>
          <a:xfrm>
            <a:off x="1451800" y="1764525"/>
            <a:ext cx="3499026" cy="1302950"/>
          </a:xfrm>
          <a:prstGeom prst="rect">
            <a:avLst/>
          </a:prstGeom>
          <a:noFill/>
          <a:ln>
            <a:noFill/>
          </a:ln>
        </p:spPr>
      </p:pic>
      <p:sp>
        <p:nvSpPr>
          <p:cNvPr id="311" name="Google Shape;311;p27"/>
          <p:cNvSpPr txBox="1">
            <a:spLocks noGrp="1"/>
          </p:cNvSpPr>
          <p:nvPr>
            <p:ph type="title"/>
          </p:nvPr>
        </p:nvSpPr>
        <p:spPr>
          <a:xfrm>
            <a:off x="1297500" y="715150"/>
            <a:ext cx="7038900" cy="687900"/>
          </a:xfrm>
          <a:prstGeom prst="rect">
            <a:avLst/>
          </a:prstGeom>
        </p:spPr>
        <p:txBody>
          <a:bodyPr spcFirstLastPara="1" wrap="square" lIns="91425" tIns="91425" rIns="91425" bIns="91425" anchor="t" anchorCtr="0">
            <a:noAutofit/>
          </a:bodyPr>
          <a:lstStyle/>
          <a:p>
            <a:pPr marL="0" lvl="0" indent="0" algn="l" rtl="0">
              <a:spcBef>
                <a:spcPts val="0"/>
              </a:spcBef>
              <a:spcAft>
                <a:spcPts val="900"/>
              </a:spcAft>
              <a:buNone/>
            </a:pPr>
            <a:r>
              <a:rPr lang="ko" sz="2600" b="1"/>
              <a:t>Director Tables</a:t>
            </a:r>
            <a:endParaRPr sz="3600" b="1"/>
          </a:p>
        </p:txBody>
      </p:sp>
      <p:pic>
        <p:nvPicPr>
          <p:cNvPr id="312" name="Google Shape;312;p27"/>
          <p:cNvPicPr preferRelativeResize="0"/>
          <p:nvPr/>
        </p:nvPicPr>
        <p:blipFill>
          <a:blip r:embed="rId5">
            <a:alphaModFix/>
          </a:blip>
          <a:stretch>
            <a:fillRect/>
          </a:stretch>
        </p:blipFill>
        <p:spPr>
          <a:xfrm>
            <a:off x="1451799" y="3232925"/>
            <a:ext cx="2688638" cy="1607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pic>
        <p:nvPicPr>
          <p:cNvPr id="317" name="Google Shape;317;p28"/>
          <p:cNvPicPr preferRelativeResize="0"/>
          <p:nvPr/>
        </p:nvPicPr>
        <p:blipFill>
          <a:blip r:embed="rId3">
            <a:alphaModFix/>
          </a:blip>
          <a:stretch>
            <a:fillRect/>
          </a:stretch>
        </p:blipFill>
        <p:spPr>
          <a:xfrm>
            <a:off x="463225" y="2005875"/>
            <a:ext cx="4000500" cy="1238250"/>
          </a:xfrm>
          <a:prstGeom prst="rect">
            <a:avLst/>
          </a:prstGeom>
          <a:noFill/>
          <a:ln>
            <a:noFill/>
          </a:ln>
        </p:spPr>
      </p:pic>
      <p:sp>
        <p:nvSpPr>
          <p:cNvPr id="318" name="Google Shape;318;p28"/>
          <p:cNvSpPr txBox="1">
            <a:spLocks noGrp="1"/>
          </p:cNvSpPr>
          <p:nvPr>
            <p:ph type="title"/>
          </p:nvPr>
        </p:nvSpPr>
        <p:spPr>
          <a:xfrm>
            <a:off x="1297500" y="715150"/>
            <a:ext cx="7038900" cy="687900"/>
          </a:xfrm>
          <a:prstGeom prst="rect">
            <a:avLst/>
          </a:prstGeom>
        </p:spPr>
        <p:txBody>
          <a:bodyPr spcFirstLastPara="1" wrap="square" lIns="91425" tIns="91425" rIns="91425" bIns="91425" anchor="t" anchorCtr="0">
            <a:noAutofit/>
          </a:bodyPr>
          <a:lstStyle/>
          <a:p>
            <a:pPr marL="0" lvl="0" indent="0" algn="l" rtl="0">
              <a:spcBef>
                <a:spcPts val="0"/>
              </a:spcBef>
              <a:spcAft>
                <a:spcPts val="900"/>
              </a:spcAft>
              <a:buNone/>
            </a:pPr>
            <a:r>
              <a:rPr lang="ko" sz="2600" b="1"/>
              <a:t>Genre Tables</a:t>
            </a:r>
            <a:endParaRPr sz="3600" b="1"/>
          </a:p>
        </p:txBody>
      </p:sp>
      <p:pic>
        <p:nvPicPr>
          <p:cNvPr id="319" name="Google Shape;319;p28"/>
          <p:cNvPicPr preferRelativeResize="0"/>
          <p:nvPr/>
        </p:nvPicPr>
        <p:blipFill>
          <a:blip r:embed="rId4">
            <a:alphaModFix/>
          </a:blip>
          <a:stretch>
            <a:fillRect/>
          </a:stretch>
        </p:blipFill>
        <p:spPr>
          <a:xfrm>
            <a:off x="4704975" y="1971675"/>
            <a:ext cx="3105150" cy="1200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pic>
        <p:nvPicPr>
          <p:cNvPr id="324" name="Google Shape;324;p29"/>
          <p:cNvPicPr preferRelativeResize="0"/>
          <p:nvPr/>
        </p:nvPicPr>
        <p:blipFill>
          <a:blip r:embed="rId3">
            <a:alphaModFix/>
          </a:blip>
          <a:stretch>
            <a:fillRect/>
          </a:stretch>
        </p:blipFill>
        <p:spPr>
          <a:xfrm>
            <a:off x="4712250" y="1403049"/>
            <a:ext cx="3189811" cy="1512050"/>
          </a:xfrm>
          <a:prstGeom prst="rect">
            <a:avLst/>
          </a:prstGeom>
          <a:noFill/>
          <a:ln>
            <a:noFill/>
          </a:ln>
        </p:spPr>
      </p:pic>
      <p:sp>
        <p:nvSpPr>
          <p:cNvPr id="325" name="Google Shape;325;p29"/>
          <p:cNvSpPr txBox="1">
            <a:spLocks noGrp="1"/>
          </p:cNvSpPr>
          <p:nvPr>
            <p:ph type="title"/>
          </p:nvPr>
        </p:nvSpPr>
        <p:spPr>
          <a:xfrm>
            <a:off x="1297500" y="715150"/>
            <a:ext cx="7038900" cy="687900"/>
          </a:xfrm>
          <a:prstGeom prst="rect">
            <a:avLst/>
          </a:prstGeom>
        </p:spPr>
        <p:txBody>
          <a:bodyPr spcFirstLastPara="1" wrap="square" lIns="91425" tIns="91425" rIns="91425" bIns="91425" anchor="t" anchorCtr="0">
            <a:noAutofit/>
          </a:bodyPr>
          <a:lstStyle/>
          <a:p>
            <a:pPr marL="0" lvl="0" indent="0" algn="l" rtl="0">
              <a:spcBef>
                <a:spcPts val="0"/>
              </a:spcBef>
              <a:spcAft>
                <a:spcPts val="900"/>
              </a:spcAft>
              <a:buNone/>
            </a:pPr>
            <a:r>
              <a:rPr lang="ko" sz="2600" b="1"/>
              <a:t>Movie Information Tables</a:t>
            </a:r>
            <a:endParaRPr sz="3600" b="1"/>
          </a:p>
        </p:txBody>
      </p:sp>
      <p:pic>
        <p:nvPicPr>
          <p:cNvPr id="326" name="Google Shape;326;p29"/>
          <p:cNvPicPr preferRelativeResize="0"/>
          <p:nvPr/>
        </p:nvPicPr>
        <p:blipFill>
          <a:blip r:embed="rId4">
            <a:alphaModFix/>
          </a:blip>
          <a:stretch>
            <a:fillRect/>
          </a:stretch>
        </p:blipFill>
        <p:spPr>
          <a:xfrm>
            <a:off x="1057150" y="1435750"/>
            <a:ext cx="2926287" cy="1512050"/>
          </a:xfrm>
          <a:prstGeom prst="rect">
            <a:avLst/>
          </a:prstGeom>
          <a:noFill/>
          <a:ln>
            <a:noFill/>
          </a:ln>
        </p:spPr>
      </p:pic>
      <p:pic>
        <p:nvPicPr>
          <p:cNvPr id="327" name="Google Shape;327;p29"/>
          <p:cNvPicPr preferRelativeResize="0"/>
          <p:nvPr/>
        </p:nvPicPr>
        <p:blipFill>
          <a:blip r:embed="rId5">
            <a:alphaModFix/>
          </a:blip>
          <a:stretch>
            <a:fillRect/>
          </a:stretch>
        </p:blipFill>
        <p:spPr>
          <a:xfrm>
            <a:off x="1596675" y="3131525"/>
            <a:ext cx="1847225" cy="1722700"/>
          </a:xfrm>
          <a:prstGeom prst="rect">
            <a:avLst/>
          </a:prstGeom>
          <a:noFill/>
          <a:ln>
            <a:noFill/>
          </a:ln>
        </p:spPr>
      </p:pic>
      <p:pic>
        <p:nvPicPr>
          <p:cNvPr id="328" name="Google Shape;328;p29"/>
          <p:cNvPicPr preferRelativeResize="0"/>
          <p:nvPr/>
        </p:nvPicPr>
        <p:blipFill>
          <a:blip r:embed="rId6">
            <a:alphaModFix/>
          </a:blip>
          <a:stretch>
            <a:fillRect/>
          </a:stretch>
        </p:blipFill>
        <p:spPr>
          <a:xfrm>
            <a:off x="5138238" y="3131525"/>
            <a:ext cx="2337821" cy="1662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pic>
        <p:nvPicPr>
          <p:cNvPr id="333" name="Google Shape;333;p30"/>
          <p:cNvPicPr preferRelativeResize="0"/>
          <p:nvPr/>
        </p:nvPicPr>
        <p:blipFill>
          <a:blip r:embed="rId3">
            <a:alphaModFix/>
          </a:blip>
          <a:stretch>
            <a:fillRect/>
          </a:stretch>
        </p:blipFill>
        <p:spPr>
          <a:xfrm>
            <a:off x="1136000" y="2039150"/>
            <a:ext cx="3348775" cy="1715725"/>
          </a:xfrm>
          <a:prstGeom prst="rect">
            <a:avLst/>
          </a:prstGeom>
          <a:noFill/>
          <a:ln>
            <a:noFill/>
          </a:ln>
        </p:spPr>
      </p:pic>
      <p:sp>
        <p:nvSpPr>
          <p:cNvPr id="334" name="Google Shape;334;p30"/>
          <p:cNvSpPr txBox="1">
            <a:spLocks noGrp="1"/>
          </p:cNvSpPr>
          <p:nvPr>
            <p:ph type="title"/>
          </p:nvPr>
        </p:nvSpPr>
        <p:spPr>
          <a:xfrm>
            <a:off x="1297500" y="715150"/>
            <a:ext cx="7038900" cy="687900"/>
          </a:xfrm>
          <a:prstGeom prst="rect">
            <a:avLst/>
          </a:prstGeom>
        </p:spPr>
        <p:txBody>
          <a:bodyPr spcFirstLastPara="1" wrap="square" lIns="91425" tIns="91425" rIns="91425" bIns="91425" anchor="t" anchorCtr="0">
            <a:noAutofit/>
          </a:bodyPr>
          <a:lstStyle/>
          <a:p>
            <a:pPr marL="0" lvl="0" indent="0" algn="l" rtl="0">
              <a:spcBef>
                <a:spcPts val="0"/>
              </a:spcBef>
              <a:spcAft>
                <a:spcPts val="900"/>
              </a:spcAft>
              <a:buNone/>
            </a:pPr>
            <a:r>
              <a:rPr lang="ko" sz="2600" b="1"/>
              <a:t>Review Tables</a:t>
            </a:r>
            <a:endParaRPr sz="3600" b="1"/>
          </a:p>
        </p:txBody>
      </p:sp>
      <p:pic>
        <p:nvPicPr>
          <p:cNvPr id="335" name="Google Shape;335;p30"/>
          <p:cNvPicPr preferRelativeResize="0"/>
          <p:nvPr/>
        </p:nvPicPr>
        <p:blipFill>
          <a:blip r:embed="rId4">
            <a:alphaModFix/>
          </a:blip>
          <a:stretch>
            <a:fillRect/>
          </a:stretch>
        </p:blipFill>
        <p:spPr>
          <a:xfrm>
            <a:off x="5148675" y="1830825"/>
            <a:ext cx="2952750" cy="1924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pic>
        <p:nvPicPr>
          <p:cNvPr id="340" name="Google Shape;340;p31"/>
          <p:cNvPicPr preferRelativeResize="0"/>
          <p:nvPr/>
        </p:nvPicPr>
        <p:blipFill>
          <a:blip r:embed="rId3">
            <a:alphaModFix/>
          </a:blip>
          <a:stretch>
            <a:fillRect/>
          </a:stretch>
        </p:blipFill>
        <p:spPr>
          <a:xfrm>
            <a:off x="1093950" y="2050500"/>
            <a:ext cx="3378649" cy="1042475"/>
          </a:xfrm>
          <a:prstGeom prst="rect">
            <a:avLst/>
          </a:prstGeom>
          <a:noFill/>
          <a:ln>
            <a:noFill/>
          </a:ln>
        </p:spPr>
      </p:pic>
      <p:pic>
        <p:nvPicPr>
          <p:cNvPr id="341" name="Google Shape;341;p31"/>
          <p:cNvPicPr preferRelativeResize="0"/>
          <p:nvPr/>
        </p:nvPicPr>
        <p:blipFill>
          <a:blip r:embed="rId4">
            <a:alphaModFix/>
          </a:blip>
          <a:stretch>
            <a:fillRect/>
          </a:stretch>
        </p:blipFill>
        <p:spPr>
          <a:xfrm>
            <a:off x="4655700" y="2050525"/>
            <a:ext cx="3767700" cy="1780700"/>
          </a:xfrm>
          <a:prstGeom prst="rect">
            <a:avLst/>
          </a:prstGeom>
          <a:noFill/>
          <a:ln>
            <a:noFill/>
          </a:ln>
        </p:spPr>
      </p:pic>
      <p:sp>
        <p:nvSpPr>
          <p:cNvPr id="342" name="Google Shape;342;p31"/>
          <p:cNvSpPr txBox="1">
            <a:spLocks noGrp="1"/>
          </p:cNvSpPr>
          <p:nvPr>
            <p:ph type="title"/>
          </p:nvPr>
        </p:nvSpPr>
        <p:spPr>
          <a:xfrm>
            <a:off x="1297500" y="715150"/>
            <a:ext cx="7038900" cy="687900"/>
          </a:xfrm>
          <a:prstGeom prst="rect">
            <a:avLst/>
          </a:prstGeom>
        </p:spPr>
        <p:txBody>
          <a:bodyPr spcFirstLastPara="1" wrap="square" lIns="91425" tIns="91425" rIns="91425" bIns="91425" anchor="t" anchorCtr="0">
            <a:noAutofit/>
          </a:bodyPr>
          <a:lstStyle/>
          <a:p>
            <a:pPr marL="0" lvl="0" indent="0" algn="l" rtl="0">
              <a:spcBef>
                <a:spcPts val="0"/>
              </a:spcBef>
              <a:spcAft>
                <a:spcPts val="900"/>
              </a:spcAft>
              <a:buNone/>
            </a:pPr>
            <a:r>
              <a:rPr lang="ko" sz="2600" b="1"/>
              <a:t>User Tables</a:t>
            </a:r>
            <a:endParaRPr sz="3600" b="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pic>
        <p:nvPicPr>
          <p:cNvPr id="347" name="Google Shape;347;p32"/>
          <p:cNvPicPr preferRelativeResize="0"/>
          <p:nvPr/>
        </p:nvPicPr>
        <p:blipFill>
          <a:blip r:embed="rId3">
            <a:alphaModFix/>
          </a:blip>
          <a:stretch>
            <a:fillRect/>
          </a:stretch>
        </p:blipFill>
        <p:spPr>
          <a:xfrm>
            <a:off x="421175" y="1713188"/>
            <a:ext cx="2605700" cy="1717125"/>
          </a:xfrm>
          <a:prstGeom prst="rect">
            <a:avLst/>
          </a:prstGeom>
          <a:noFill/>
          <a:ln>
            <a:noFill/>
          </a:ln>
        </p:spPr>
      </p:pic>
      <p:sp>
        <p:nvSpPr>
          <p:cNvPr id="348" name="Google Shape;348;p32"/>
          <p:cNvSpPr txBox="1">
            <a:spLocks noGrp="1"/>
          </p:cNvSpPr>
          <p:nvPr>
            <p:ph type="title"/>
          </p:nvPr>
        </p:nvSpPr>
        <p:spPr>
          <a:xfrm>
            <a:off x="1297500" y="715150"/>
            <a:ext cx="7498500" cy="687900"/>
          </a:xfrm>
          <a:prstGeom prst="rect">
            <a:avLst/>
          </a:prstGeom>
        </p:spPr>
        <p:txBody>
          <a:bodyPr spcFirstLastPara="1" wrap="square" lIns="91425" tIns="91425" rIns="91425" bIns="91425" anchor="t" anchorCtr="0">
            <a:noAutofit/>
          </a:bodyPr>
          <a:lstStyle/>
          <a:p>
            <a:pPr marL="0" lvl="0" indent="0" algn="l" rtl="0">
              <a:spcBef>
                <a:spcPts val="0"/>
              </a:spcBef>
              <a:spcAft>
                <a:spcPts val="900"/>
              </a:spcAft>
              <a:buNone/>
            </a:pPr>
            <a:r>
              <a:rPr lang="ko" sz="2600" b="1"/>
              <a:t>More Tables Used For Recommendation</a:t>
            </a:r>
            <a:endParaRPr sz="3600" b="1"/>
          </a:p>
        </p:txBody>
      </p:sp>
      <p:pic>
        <p:nvPicPr>
          <p:cNvPr id="349" name="Google Shape;349;p32"/>
          <p:cNvPicPr preferRelativeResize="0"/>
          <p:nvPr/>
        </p:nvPicPr>
        <p:blipFill>
          <a:blip r:embed="rId4">
            <a:alphaModFix/>
          </a:blip>
          <a:stretch>
            <a:fillRect/>
          </a:stretch>
        </p:blipFill>
        <p:spPr>
          <a:xfrm>
            <a:off x="5784200" y="1713200"/>
            <a:ext cx="3105975" cy="1252400"/>
          </a:xfrm>
          <a:prstGeom prst="rect">
            <a:avLst/>
          </a:prstGeom>
          <a:noFill/>
          <a:ln>
            <a:noFill/>
          </a:ln>
        </p:spPr>
      </p:pic>
      <p:pic>
        <p:nvPicPr>
          <p:cNvPr id="350" name="Google Shape;350;p32"/>
          <p:cNvPicPr preferRelativeResize="0"/>
          <p:nvPr/>
        </p:nvPicPr>
        <p:blipFill>
          <a:blip r:embed="rId5">
            <a:alphaModFix/>
          </a:blip>
          <a:stretch>
            <a:fillRect/>
          </a:stretch>
        </p:blipFill>
        <p:spPr>
          <a:xfrm>
            <a:off x="3352050" y="1713202"/>
            <a:ext cx="2106956" cy="1252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3"/>
          <p:cNvSpPr txBox="1">
            <a:spLocks noGrp="1"/>
          </p:cNvSpPr>
          <p:nvPr>
            <p:ph type="title"/>
          </p:nvPr>
        </p:nvSpPr>
        <p:spPr>
          <a:xfrm>
            <a:off x="1254900" y="2227800"/>
            <a:ext cx="7038900" cy="687900"/>
          </a:xfrm>
          <a:prstGeom prst="rect">
            <a:avLst/>
          </a:prstGeom>
        </p:spPr>
        <p:txBody>
          <a:bodyPr spcFirstLastPara="1" wrap="square" lIns="91425" tIns="91425" rIns="91425" bIns="91425" anchor="t" anchorCtr="0">
            <a:noAutofit/>
          </a:bodyPr>
          <a:lstStyle/>
          <a:p>
            <a:pPr marL="0" lvl="0" indent="0" algn="l" rtl="0">
              <a:spcBef>
                <a:spcPts val="0"/>
              </a:spcBef>
              <a:spcAft>
                <a:spcPts val="900"/>
              </a:spcAft>
              <a:buNone/>
            </a:pPr>
            <a:r>
              <a:rPr lang="ko" sz="2600" b="1"/>
              <a:t>Application Design</a:t>
            </a:r>
            <a:endParaRPr sz="3600" b="1"/>
          </a:p>
        </p:txBody>
      </p:sp>
      <p:sp>
        <p:nvSpPr>
          <p:cNvPr id="356" name="Google Shape;356;p33"/>
          <p:cNvSpPr txBox="1"/>
          <p:nvPr/>
        </p:nvSpPr>
        <p:spPr>
          <a:xfrm>
            <a:off x="1384375" y="2822000"/>
            <a:ext cx="3141600" cy="116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solidFill>
                  <a:schemeClr val="lt1"/>
                </a:solidFill>
                <a:latin typeface="Lato"/>
                <a:ea typeface="Lato"/>
                <a:cs typeface="Lato"/>
                <a:sym typeface="Lato"/>
              </a:rPr>
              <a:t>Pages &amp; Recommendation System</a:t>
            </a:r>
            <a:endParaRPr>
              <a:solidFill>
                <a:schemeClr val="l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4"/>
          <p:cNvSpPr txBox="1">
            <a:spLocks noGrp="1"/>
          </p:cNvSpPr>
          <p:nvPr>
            <p:ph type="body" idx="1"/>
          </p:nvPr>
        </p:nvSpPr>
        <p:spPr>
          <a:xfrm>
            <a:off x="4361750" y="1687850"/>
            <a:ext cx="4694100" cy="325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Web Page - Rotten Naver</a:t>
            </a:r>
            <a:endParaRPr/>
          </a:p>
          <a:p>
            <a:pPr marL="0" lvl="0" indent="0" algn="l" rtl="0">
              <a:spcBef>
                <a:spcPts val="0"/>
              </a:spcBef>
              <a:spcAft>
                <a:spcPts val="0"/>
              </a:spcAft>
              <a:buNone/>
            </a:pPr>
            <a:endParaRPr/>
          </a:p>
          <a:p>
            <a:pPr marL="0" lvl="0" indent="0" algn="l" rtl="0">
              <a:spcBef>
                <a:spcPts val="0"/>
              </a:spcBef>
              <a:spcAft>
                <a:spcPts val="0"/>
              </a:spcAft>
              <a:buNone/>
            </a:pPr>
            <a:r>
              <a:rPr lang="ko"/>
              <a:t>Search Function</a:t>
            </a:r>
            <a:endParaRPr/>
          </a:p>
          <a:p>
            <a:pPr marL="457200" lvl="0" indent="-311150" algn="l" rtl="0">
              <a:spcBef>
                <a:spcPts val="0"/>
              </a:spcBef>
              <a:spcAft>
                <a:spcPts val="0"/>
              </a:spcAft>
              <a:buSzPts val="1300"/>
              <a:buChar char="-"/>
            </a:pPr>
            <a:r>
              <a:rPr lang="ko"/>
              <a:t>Search Naver and Rotten Tomato by title</a:t>
            </a:r>
            <a:endParaRPr/>
          </a:p>
          <a:p>
            <a:pPr marL="0" lvl="0" indent="0" algn="l" rtl="0">
              <a:spcBef>
                <a:spcPts val="0"/>
              </a:spcBef>
              <a:spcAft>
                <a:spcPts val="0"/>
              </a:spcAft>
              <a:buNone/>
            </a:pPr>
            <a:endParaRPr/>
          </a:p>
          <a:p>
            <a:pPr marL="0" lvl="0" indent="0" algn="l" rtl="0">
              <a:spcBef>
                <a:spcPts val="0"/>
              </a:spcBef>
              <a:spcAft>
                <a:spcPts val="0"/>
              </a:spcAft>
              <a:buNone/>
            </a:pPr>
            <a:r>
              <a:rPr lang="ko"/>
              <a:t>Login Function</a:t>
            </a:r>
            <a:endParaRPr/>
          </a:p>
          <a:p>
            <a:pPr marL="457200" lvl="0" indent="-311150" algn="l" rtl="0">
              <a:spcBef>
                <a:spcPts val="0"/>
              </a:spcBef>
              <a:spcAft>
                <a:spcPts val="0"/>
              </a:spcAft>
              <a:buSzPts val="1300"/>
              <a:buChar char="-"/>
            </a:pPr>
            <a:r>
              <a:rPr lang="ko"/>
              <a:t> Using  email and password</a:t>
            </a:r>
            <a:endParaRPr/>
          </a:p>
          <a:p>
            <a:pPr marL="0" lvl="0" indent="0" algn="l" rtl="0">
              <a:spcBef>
                <a:spcPts val="0"/>
              </a:spcBef>
              <a:spcAft>
                <a:spcPts val="0"/>
              </a:spcAft>
              <a:buNone/>
            </a:pPr>
            <a:endParaRPr/>
          </a:p>
          <a:p>
            <a:pPr marL="0" lvl="0" indent="0" algn="l" rtl="0">
              <a:spcBef>
                <a:spcPts val="0"/>
              </a:spcBef>
              <a:spcAft>
                <a:spcPts val="0"/>
              </a:spcAft>
              <a:buNone/>
            </a:pPr>
            <a:r>
              <a:rPr lang="ko"/>
              <a:t>Sign-Up Function</a:t>
            </a:r>
            <a:endParaRPr/>
          </a:p>
          <a:p>
            <a:pPr marL="457200" lvl="0" indent="-311150" algn="l" rtl="0">
              <a:spcBef>
                <a:spcPts val="0"/>
              </a:spcBef>
              <a:spcAft>
                <a:spcPts val="0"/>
              </a:spcAft>
              <a:buSzPts val="1300"/>
              <a:buChar char="-"/>
            </a:pPr>
            <a:r>
              <a:rPr lang="ko"/>
              <a:t>Using name, email, password, gender, phone number, and birth.</a:t>
            </a:r>
            <a:endParaRPr/>
          </a:p>
        </p:txBody>
      </p:sp>
      <p:sp>
        <p:nvSpPr>
          <p:cNvPr id="362" name="Google Shape;362;p34"/>
          <p:cNvSpPr txBox="1">
            <a:spLocks noGrp="1"/>
          </p:cNvSpPr>
          <p:nvPr>
            <p:ph type="title"/>
          </p:nvPr>
        </p:nvSpPr>
        <p:spPr>
          <a:xfrm>
            <a:off x="1297500" y="715150"/>
            <a:ext cx="7038900" cy="687900"/>
          </a:xfrm>
          <a:prstGeom prst="rect">
            <a:avLst/>
          </a:prstGeom>
        </p:spPr>
        <p:txBody>
          <a:bodyPr spcFirstLastPara="1" wrap="square" lIns="91425" tIns="91425" rIns="91425" bIns="91425" anchor="t" anchorCtr="0">
            <a:noAutofit/>
          </a:bodyPr>
          <a:lstStyle/>
          <a:p>
            <a:pPr marL="0" lvl="0" indent="0" algn="l" rtl="0">
              <a:spcBef>
                <a:spcPts val="0"/>
              </a:spcBef>
              <a:spcAft>
                <a:spcPts val="900"/>
              </a:spcAft>
              <a:buNone/>
            </a:pPr>
            <a:r>
              <a:rPr lang="ko" sz="2600" b="1"/>
              <a:t>Application Design</a:t>
            </a:r>
            <a:endParaRPr sz="3600" b="1"/>
          </a:p>
        </p:txBody>
      </p:sp>
      <p:pic>
        <p:nvPicPr>
          <p:cNvPr id="363" name="Google Shape;363;p34"/>
          <p:cNvPicPr preferRelativeResize="0"/>
          <p:nvPr/>
        </p:nvPicPr>
        <p:blipFill>
          <a:blip r:embed="rId3">
            <a:alphaModFix/>
          </a:blip>
          <a:stretch>
            <a:fillRect/>
          </a:stretch>
        </p:blipFill>
        <p:spPr>
          <a:xfrm>
            <a:off x="323950" y="1712825"/>
            <a:ext cx="3902177" cy="2438852"/>
          </a:xfrm>
          <a:prstGeom prst="rect">
            <a:avLst/>
          </a:prstGeom>
          <a:noFill/>
          <a:ln>
            <a:noFill/>
          </a:ln>
        </p:spPr>
      </p:pic>
      <p:cxnSp>
        <p:nvCxnSpPr>
          <p:cNvPr id="364" name="Google Shape;364;p34"/>
          <p:cNvCxnSpPr/>
          <p:nvPr/>
        </p:nvCxnSpPr>
        <p:spPr>
          <a:xfrm rot="10800000">
            <a:off x="3659850" y="2211900"/>
            <a:ext cx="764100" cy="97800"/>
          </a:xfrm>
          <a:prstGeom prst="straightConnector1">
            <a:avLst/>
          </a:prstGeom>
          <a:noFill/>
          <a:ln w="38100" cap="flat" cmpd="sng">
            <a:solidFill>
              <a:srgbClr val="E06666"/>
            </a:solidFill>
            <a:prstDash val="solid"/>
            <a:round/>
            <a:headEnd type="none" w="med" len="med"/>
            <a:tailEnd type="triangle" w="med" len="med"/>
          </a:ln>
        </p:spPr>
      </p:cxnSp>
      <p:cxnSp>
        <p:nvCxnSpPr>
          <p:cNvPr id="365" name="Google Shape;365;p34"/>
          <p:cNvCxnSpPr/>
          <p:nvPr/>
        </p:nvCxnSpPr>
        <p:spPr>
          <a:xfrm flipH="1">
            <a:off x="3881825" y="3055375"/>
            <a:ext cx="550800" cy="96900"/>
          </a:xfrm>
          <a:prstGeom prst="straightConnector1">
            <a:avLst/>
          </a:prstGeom>
          <a:noFill/>
          <a:ln w="38100" cap="flat" cmpd="sng">
            <a:solidFill>
              <a:srgbClr val="E06666"/>
            </a:solidFill>
            <a:prstDash val="solid"/>
            <a:round/>
            <a:headEnd type="none" w="med" len="med"/>
            <a:tailEnd type="triangle" w="med" len="med"/>
          </a:ln>
        </p:spPr>
      </p:cxnSp>
      <p:cxnSp>
        <p:nvCxnSpPr>
          <p:cNvPr id="366" name="Google Shape;366;p34"/>
          <p:cNvCxnSpPr/>
          <p:nvPr/>
        </p:nvCxnSpPr>
        <p:spPr>
          <a:xfrm rot="10800000">
            <a:off x="3935375" y="3339975"/>
            <a:ext cx="443700" cy="340200"/>
          </a:xfrm>
          <a:prstGeom prst="straightConnector1">
            <a:avLst/>
          </a:prstGeom>
          <a:noFill/>
          <a:ln w="38100" cap="flat" cmpd="sng">
            <a:solidFill>
              <a:srgbClr val="E06666"/>
            </a:solidFill>
            <a:prstDash val="solid"/>
            <a:round/>
            <a:headEnd type="none" w="med" len="med"/>
            <a:tailEnd type="triangl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p35"/>
          <p:cNvPicPr preferRelativeResize="0"/>
          <p:nvPr/>
        </p:nvPicPr>
        <p:blipFill>
          <a:blip r:embed="rId3">
            <a:alphaModFix/>
          </a:blip>
          <a:stretch>
            <a:fillRect/>
          </a:stretch>
        </p:blipFill>
        <p:spPr>
          <a:xfrm>
            <a:off x="5720250" y="1983225"/>
            <a:ext cx="3092076" cy="1932552"/>
          </a:xfrm>
          <a:prstGeom prst="rect">
            <a:avLst/>
          </a:prstGeom>
          <a:noFill/>
          <a:ln>
            <a:noFill/>
          </a:ln>
        </p:spPr>
      </p:pic>
      <p:sp>
        <p:nvSpPr>
          <p:cNvPr id="372" name="Google Shape;372;p35"/>
          <p:cNvSpPr txBox="1">
            <a:spLocks noGrp="1"/>
          </p:cNvSpPr>
          <p:nvPr>
            <p:ph type="body" idx="1"/>
          </p:nvPr>
        </p:nvSpPr>
        <p:spPr>
          <a:xfrm>
            <a:off x="506350" y="1403050"/>
            <a:ext cx="4925100" cy="3402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ko"/>
              <a:t>By Genre</a:t>
            </a:r>
            <a:endParaRPr/>
          </a:p>
          <a:p>
            <a:pPr marL="457200" lvl="0" indent="-311150" algn="l" rtl="0">
              <a:lnSpc>
                <a:spcPct val="100000"/>
              </a:lnSpc>
              <a:spcBef>
                <a:spcPts val="0"/>
              </a:spcBef>
              <a:spcAft>
                <a:spcPts val="0"/>
              </a:spcAft>
              <a:buSzPts val="1300"/>
              <a:buChar char="-"/>
            </a:pPr>
            <a:r>
              <a:rPr lang="ko"/>
              <a:t>Movies of similar genres </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ko"/>
              <a:t>By Gender </a:t>
            </a:r>
            <a:endParaRPr/>
          </a:p>
          <a:p>
            <a:pPr marL="457200" lvl="0" indent="-311150" algn="l" rtl="0">
              <a:lnSpc>
                <a:spcPct val="100000"/>
              </a:lnSpc>
              <a:spcBef>
                <a:spcPts val="0"/>
              </a:spcBef>
              <a:spcAft>
                <a:spcPts val="0"/>
              </a:spcAft>
              <a:buSzPts val="1300"/>
              <a:buChar char="-"/>
            </a:pPr>
            <a:r>
              <a:rPr lang="ko"/>
              <a:t>Movies preferred by the user’s gender</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ko"/>
              <a:t>By Country</a:t>
            </a:r>
            <a:endParaRPr/>
          </a:p>
          <a:p>
            <a:pPr marL="457200" lvl="0" indent="-311150" algn="l" rtl="0">
              <a:lnSpc>
                <a:spcPct val="100000"/>
              </a:lnSpc>
              <a:spcBef>
                <a:spcPts val="0"/>
              </a:spcBef>
              <a:spcAft>
                <a:spcPts val="0"/>
              </a:spcAft>
              <a:buSzPts val="1300"/>
              <a:buChar char="-"/>
            </a:pPr>
            <a:r>
              <a:rPr lang="ko"/>
              <a:t>Movies made from country that user usually watches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ko"/>
              <a:t>By Actor </a:t>
            </a:r>
            <a:endParaRPr/>
          </a:p>
          <a:p>
            <a:pPr marL="457200" lvl="0" indent="-311150" algn="l" rtl="0">
              <a:lnSpc>
                <a:spcPct val="100000"/>
              </a:lnSpc>
              <a:spcBef>
                <a:spcPts val="0"/>
              </a:spcBef>
              <a:spcAft>
                <a:spcPts val="0"/>
              </a:spcAft>
              <a:buSzPts val="1300"/>
              <a:buChar char="-"/>
            </a:pPr>
            <a:r>
              <a:rPr lang="ko"/>
              <a:t>Movies acted by an actor that user usually watches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ko"/>
              <a:t>By AgeGroup</a:t>
            </a:r>
            <a:endParaRPr/>
          </a:p>
          <a:p>
            <a:pPr marL="457200" lvl="0" indent="-311150" algn="l" rtl="0">
              <a:lnSpc>
                <a:spcPct val="100000"/>
              </a:lnSpc>
              <a:spcBef>
                <a:spcPts val="0"/>
              </a:spcBef>
              <a:spcAft>
                <a:spcPts val="0"/>
              </a:spcAft>
              <a:buSzPts val="1300"/>
              <a:buChar char="-"/>
            </a:pPr>
            <a:r>
              <a:rPr lang="ko"/>
              <a:t>Movies that user’s age group prefers</a:t>
            </a:r>
            <a:endParaRPr/>
          </a:p>
        </p:txBody>
      </p:sp>
      <p:sp>
        <p:nvSpPr>
          <p:cNvPr id="373" name="Google Shape;373;p35"/>
          <p:cNvSpPr txBox="1">
            <a:spLocks noGrp="1"/>
          </p:cNvSpPr>
          <p:nvPr>
            <p:ph type="title"/>
          </p:nvPr>
        </p:nvSpPr>
        <p:spPr>
          <a:xfrm>
            <a:off x="1297500" y="715150"/>
            <a:ext cx="7038900" cy="687900"/>
          </a:xfrm>
          <a:prstGeom prst="rect">
            <a:avLst/>
          </a:prstGeom>
        </p:spPr>
        <p:txBody>
          <a:bodyPr spcFirstLastPara="1" wrap="square" lIns="91425" tIns="91425" rIns="91425" bIns="91425" anchor="t" anchorCtr="0">
            <a:noAutofit/>
          </a:bodyPr>
          <a:lstStyle/>
          <a:p>
            <a:pPr marL="0" lvl="0" indent="0" algn="l" rtl="0">
              <a:spcBef>
                <a:spcPts val="0"/>
              </a:spcBef>
              <a:spcAft>
                <a:spcPts val="900"/>
              </a:spcAft>
              <a:buNone/>
            </a:pPr>
            <a:r>
              <a:rPr lang="ko" sz="2600" b="1"/>
              <a:t>Recommendation System</a:t>
            </a:r>
            <a:endParaRPr sz="36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p:nvPr/>
        </p:nvSpPr>
        <p:spPr>
          <a:xfrm>
            <a:off x="1297500" y="1561501"/>
            <a:ext cx="3018300" cy="2020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ko" sz="1600">
                <a:solidFill>
                  <a:srgbClr val="FFFFFF"/>
                </a:solidFill>
                <a:latin typeface="Montserrat"/>
                <a:ea typeface="Montserrat"/>
                <a:cs typeface="Montserrat"/>
                <a:sym typeface="Montserrat"/>
              </a:rPr>
              <a:t>Background</a:t>
            </a:r>
            <a:endParaRPr sz="1600">
              <a:solidFill>
                <a:srgbClr val="FFFFFF"/>
              </a:solidFill>
              <a:latin typeface="Montserrat"/>
              <a:ea typeface="Montserrat"/>
              <a:cs typeface="Montserrat"/>
              <a:sym typeface="Montserrat"/>
            </a:endParaRPr>
          </a:p>
          <a:p>
            <a:pPr marL="0" lvl="0" indent="0" algn="l" rtl="0">
              <a:lnSpc>
                <a:spcPct val="100000"/>
              </a:lnSpc>
              <a:spcBef>
                <a:spcPts val="900"/>
              </a:spcBef>
              <a:spcAft>
                <a:spcPts val="0"/>
              </a:spcAft>
              <a:buNone/>
            </a:pPr>
            <a:r>
              <a:rPr lang="ko" sz="1600">
                <a:solidFill>
                  <a:srgbClr val="FFFFFF"/>
                </a:solidFill>
                <a:latin typeface="Montserrat"/>
                <a:ea typeface="Montserrat"/>
                <a:cs typeface="Montserrat"/>
                <a:sym typeface="Montserrat"/>
              </a:rPr>
              <a:t>Problem Specification</a:t>
            </a:r>
            <a:endParaRPr sz="1600">
              <a:solidFill>
                <a:srgbClr val="FFFFFF"/>
              </a:solidFill>
              <a:latin typeface="Montserrat"/>
              <a:ea typeface="Montserrat"/>
              <a:cs typeface="Montserrat"/>
              <a:sym typeface="Montserrat"/>
            </a:endParaRPr>
          </a:p>
          <a:p>
            <a:pPr marL="0" lvl="0" indent="0" algn="l" rtl="0">
              <a:lnSpc>
                <a:spcPct val="100000"/>
              </a:lnSpc>
              <a:spcBef>
                <a:spcPts val="900"/>
              </a:spcBef>
              <a:spcAft>
                <a:spcPts val="0"/>
              </a:spcAft>
              <a:buNone/>
            </a:pPr>
            <a:r>
              <a:rPr lang="ko" sz="1600">
                <a:solidFill>
                  <a:srgbClr val="FFFFFF"/>
                </a:solidFill>
                <a:latin typeface="Montserrat"/>
                <a:ea typeface="Montserrat"/>
                <a:cs typeface="Montserrat"/>
                <a:sym typeface="Montserrat"/>
              </a:rPr>
              <a:t>Approach</a:t>
            </a:r>
            <a:endParaRPr sz="1600">
              <a:solidFill>
                <a:srgbClr val="FFFFFF"/>
              </a:solidFill>
              <a:latin typeface="Montserrat"/>
              <a:ea typeface="Montserrat"/>
              <a:cs typeface="Montserrat"/>
              <a:sym typeface="Montserrat"/>
            </a:endParaRPr>
          </a:p>
          <a:p>
            <a:pPr marL="0" lvl="0" indent="0" algn="l" rtl="0">
              <a:lnSpc>
                <a:spcPct val="100000"/>
              </a:lnSpc>
              <a:spcBef>
                <a:spcPts val="900"/>
              </a:spcBef>
              <a:spcAft>
                <a:spcPts val="0"/>
              </a:spcAft>
              <a:buNone/>
            </a:pPr>
            <a:r>
              <a:rPr lang="ko" sz="1600">
                <a:solidFill>
                  <a:srgbClr val="FFFFFF"/>
                </a:solidFill>
                <a:latin typeface="Montserrat"/>
                <a:ea typeface="Montserrat"/>
                <a:cs typeface="Montserrat"/>
                <a:sym typeface="Montserrat"/>
              </a:rPr>
              <a:t>Summary &amp; Broad Impact</a:t>
            </a:r>
            <a:endParaRPr sz="1600">
              <a:solidFill>
                <a:srgbClr val="FFFFFF"/>
              </a:solidFill>
              <a:latin typeface="Montserrat"/>
              <a:ea typeface="Montserrat"/>
              <a:cs typeface="Montserrat"/>
              <a:sym typeface="Montserrat"/>
            </a:endParaRPr>
          </a:p>
          <a:p>
            <a:pPr marL="0" lvl="0" indent="0" algn="l" rtl="0">
              <a:lnSpc>
                <a:spcPct val="100000"/>
              </a:lnSpc>
              <a:spcBef>
                <a:spcPts val="900"/>
              </a:spcBef>
              <a:spcAft>
                <a:spcPts val="0"/>
              </a:spcAft>
              <a:buNone/>
            </a:pPr>
            <a:r>
              <a:rPr lang="ko" sz="1600">
                <a:solidFill>
                  <a:srgbClr val="FFFFFF"/>
                </a:solidFill>
                <a:latin typeface="Montserrat"/>
                <a:ea typeface="Montserrat"/>
                <a:cs typeface="Montserrat"/>
                <a:sym typeface="Montserrat"/>
              </a:rPr>
              <a:t>Demo</a:t>
            </a:r>
            <a:endParaRPr sz="1600">
              <a:solidFill>
                <a:srgbClr val="FFFFFF"/>
              </a:solidFill>
              <a:latin typeface="Montserrat"/>
              <a:ea typeface="Montserrat"/>
              <a:cs typeface="Montserrat"/>
              <a:sym typeface="Montserrat"/>
            </a:endParaRPr>
          </a:p>
          <a:p>
            <a:pPr marL="0" lvl="0" indent="0" algn="l" rtl="0">
              <a:lnSpc>
                <a:spcPct val="100000"/>
              </a:lnSpc>
              <a:spcBef>
                <a:spcPts val="900"/>
              </a:spcBef>
              <a:spcAft>
                <a:spcPts val="0"/>
              </a:spcAft>
              <a:buNone/>
            </a:pPr>
            <a:endParaRPr sz="1600">
              <a:solidFill>
                <a:srgbClr val="FFFFFF"/>
              </a:solidFill>
              <a:latin typeface="Montserrat"/>
              <a:ea typeface="Montserrat"/>
              <a:cs typeface="Montserrat"/>
              <a:sym typeface="Montserrat"/>
            </a:endParaRPr>
          </a:p>
          <a:p>
            <a:pPr marL="0" lvl="0" indent="0" algn="l" rtl="0">
              <a:lnSpc>
                <a:spcPct val="100000"/>
              </a:lnSpc>
              <a:spcBef>
                <a:spcPts val="900"/>
              </a:spcBef>
              <a:spcAft>
                <a:spcPts val="900"/>
              </a:spcAft>
              <a:buNone/>
            </a:pPr>
            <a:r>
              <a:rPr lang="ko" sz="1600">
                <a:solidFill>
                  <a:srgbClr val="FFFFFF"/>
                </a:solidFill>
                <a:latin typeface="Montserrat"/>
                <a:ea typeface="Montserrat"/>
                <a:cs typeface="Montserrat"/>
                <a:sym typeface="Montserrat"/>
              </a:rPr>
              <a:t>Contribution</a:t>
            </a:r>
            <a:endParaRPr sz="1600">
              <a:solidFill>
                <a:srgbClr val="FFFFFF"/>
              </a:solidFill>
              <a:latin typeface="Montserrat"/>
              <a:ea typeface="Montserrat"/>
              <a:cs typeface="Montserrat"/>
              <a:sym typeface="Montserrat"/>
            </a:endParaRPr>
          </a:p>
        </p:txBody>
      </p:sp>
      <p:sp>
        <p:nvSpPr>
          <p:cNvPr id="235" name="Google Shape;235;p18"/>
          <p:cNvSpPr txBox="1">
            <a:spLocks noGrp="1"/>
          </p:cNvSpPr>
          <p:nvPr>
            <p:ph type="title"/>
          </p:nvPr>
        </p:nvSpPr>
        <p:spPr>
          <a:xfrm>
            <a:off x="1297500" y="665375"/>
            <a:ext cx="7038900" cy="704700"/>
          </a:xfrm>
          <a:prstGeom prst="rect">
            <a:avLst/>
          </a:prstGeom>
        </p:spPr>
        <p:txBody>
          <a:bodyPr spcFirstLastPara="1" wrap="square" lIns="91425" tIns="91425" rIns="91425" bIns="91425" anchor="t" anchorCtr="0">
            <a:noAutofit/>
          </a:bodyPr>
          <a:lstStyle/>
          <a:p>
            <a:pPr marL="0" lvl="0" indent="0" algn="l" rtl="0">
              <a:spcBef>
                <a:spcPts val="0"/>
              </a:spcBef>
              <a:spcAft>
                <a:spcPts val="900"/>
              </a:spcAft>
              <a:buNone/>
            </a:pPr>
            <a:r>
              <a:rPr lang="ko" sz="2600" b="1"/>
              <a:t>Contents</a:t>
            </a:r>
            <a:endParaRPr sz="3600" b="1"/>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6"/>
          <p:cNvSpPr txBox="1">
            <a:spLocks noGrp="1"/>
          </p:cNvSpPr>
          <p:nvPr>
            <p:ph type="title"/>
          </p:nvPr>
        </p:nvSpPr>
        <p:spPr>
          <a:xfrm>
            <a:off x="1297500" y="715150"/>
            <a:ext cx="7038900" cy="687900"/>
          </a:xfrm>
          <a:prstGeom prst="rect">
            <a:avLst/>
          </a:prstGeom>
        </p:spPr>
        <p:txBody>
          <a:bodyPr spcFirstLastPara="1" wrap="square" lIns="91425" tIns="91425" rIns="91425" bIns="91425" anchor="t" anchorCtr="0">
            <a:noAutofit/>
          </a:bodyPr>
          <a:lstStyle/>
          <a:p>
            <a:pPr marL="0" lvl="0" indent="0" algn="l" rtl="0">
              <a:spcBef>
                <a:spcPts val="0"/>
              </a:spcBef>
              <a:spcAft>
                <a:spcPts val="900"/>
              </a:spcAft>
              <a:buNone/>
            </a:pPr>
            <a:r>
              <a:rPr lang="ko" sz="2600" b="1"/>
              <a:t>Sign Up &amp; Interest Selection</a:t>
            </a:r>
            <a:endParaRPr sz="3600" b="1"/>
          </a:p>
        </p:txBody>
      </p:sp>
      <p:pic>
        <p:nvPicPr>
          <p:cNvPr id="379" name="Google Shape;379;p36"/>
          <p:cNvPicPr preferRelativeResize="0"/>
          <p:nvPr/>
        </p:nvPicPr>
        <p:blipFill>
          <a:blip r:embed="rId3">
            <a:alphaModFix/>
          </a:blip>
          <a:stretch>
            <a:fillRect/>
          </a:stretch>
        </p:blipFill>
        <p:spPr>
          <a:xfrm>
            <a:off x="585100" y="1628563"/>
            <a:ext cx="2003676" cy="2243350"/>
          </a:xfrm>
          <a:prstGeom prst="rect">
            <a:avLst/>
          </a:prstGeom>
          <a:noFill/>
          <a:ln>
            <a:noFill/>
          </a:ln>
        </p:spPr>
      </p:pic>
      <p:pic>
        <p:nvPicPr>
          <p:cNvPr id="380" name="Google Shape;380;p36"/>
          <p:cNvPicPr preferRelativeResize="0"/>
          <p:nvPr/>
        </p:nvPicPr>
        <p:blipFill>
          <a:blip r:embed="rId4">
            <a:alphaModFix/>
          </a:blip>
          <a:stretch>
            <a:fillRect/>
          </a:stretch>
        </p:blipFill>
        <p:spPr>
          <a:xfrm>
            <a:off x="3445050" y="1807050"/>
            <a:ext cx="5159178" cy="1886375"/>
          </a:xfrm>
          <a:prstGeom prst="rect">
            <a:avLst/>
          </a:prstGeom>
          <a:noFill/>
          <a:ln>
            <a:noFill/>
          </a:ln>
        </p:spPr>
      </p:pic>
      <p:cxnSp>
        <p:nvCxnSpPr>
          <p:cNvPr id="381" name="Google Shape;381;p36"/>
          <p:cNvCxnSpPr/>
          <p:nvPr/>
        </p:nvCxnSpPr>
        <p:spPr>
          <a:xfrm>
            <a:off x="2727200" y="2611725"/>
            <a:ext cx="550800" cy="9000"/>
          </a:xfrm>
          <a:prstGeom prst="straightConnector1">
            <a:avLst/>
          </a:prstGeom>
          <a:noFill/>
          <a:ln w="28575" cap="flat" cmpd="sng">
            <a:solidFill>
              <a:srgbClr val="E06666"/>
            </a:solidFill>
            <a:prstDash val="solid"/>
            <a:round/>
            <a:headEnd type="none" w="med" len="med"/>
            <a:tailEnd type="triangle" w="med" len="med"/>
          </a:ln>
        </p:spPr>
      </p:cxnSp>
      <p:sp>
        <p:nvSpPr>
          <p:cNvPr id="382" name="Google Shape;382;p36"/>
          <p:cNvSpPr txBox="1">
            <a:spLocks noGrp="1"/>
          </p:cNvSpPr>
          <p:nvPr>
            <p:ph type="body" idx="1"/>
          </p:nvPr>
        </p:nvSpPr>
        <p:spPr>
          <a:xfrm>
            <a:off x="2224950" y="4192975"/>
            <a:ext cx="4694100" cy="728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a:t>When logging in for the first time after signing up as a member, let users choose their favorite genres.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37"/>
          <p:cNvSpPr txBox="1">
            <a:spLocks noGrp="1"/>
          </p:cNvSpPr>
          <p:nvPr>
            <p:ph type="title"/>
          </p:nvPr>
        </p:nvSpPr>
        <p:spPr>
          <a:xfrm>
            <a:off x="1297500" y="715150"/>
            <a:ext cx="7038900" cy="687900"/>
          </a:xfrm>
          <a:prstGeom prst="rect">
            <a:avLst/>
          </a:prstGeom>
        </p:spPr>
        <p:txBody>
          <a:bodyPr spcFirstLastPara="1" wrap="square" lIns="91425" tIns="91425" rIns="91425" bIns="91425" anchor="t" anchorCtr="0">
            <a:noAutofit/>
          </a:bodyPr>
          <a:lstStyle/>
          <a:p>
            <a:pPr marL="0" lvl="0" indent="0" algn="l" rtl="0">
              <a:spcBef>
                <a:spcPts val="0"/>
              </a:spcBef>
              <a:spcAft>
                <a:spcPts val="900"/>
              </a:spcAft>
              <a:buNone/>
            </a:pPr>
            <a:r>
              <a:rPr lang="ko" sz="2600" b="1"/>
              <a:t>Detail Page</a:t>
            </a:r>
            <a:endParaRPr sz="3600" b="1"/>
          </a:p>
        </p:txBody>
      </p:sp>
      <p:pic>
        <p:nvPicPr>
          <p:cNvPr id="388" name="Google Shape;388;p37"/>
          <p:cNvPicPr preferRelativeResize="0"/>
          <p:nvPr/>
        </p:nvPicPr>
        <p:blipFill>
          <a:blip r:embed="rId3">
            <a:alphaModFix/>
          </a:blip>
          <a:stretch>
            <a:fillRect/>
          </a:stretch>
        </p:blipFill>
        <p:spPr>
          <a:xfrm>
            <a:off x="925250" y="1563025"/>
            <a:ext cx="3454274" cy="2337251"/>
          </a:xfrm>
          <a:prstGeom prst="rect">
            <a:avLst/>
          </a:prstGeom>
          <a:noFill/>
          <a:ln>
            <a:noFill/>
          </a:ln>
        </p:spPr>
      </p:pic>
      <p:pic>
        <p:nvPicPr>
          <p:cNvPr id="389" name="Google Shape;389;p37"/>
          <p:cNvPicPr preferRelativeResize="0"/>
          <p:nvPr/>
        </p:nvPicPr>
        <p:blipFill>
          <a:blip r:embed="rId4">
            <a:alphaModFix/>
          </a:blip>
          <a:stretch>
            <a:fillRect/>
          </a:stretch>
        </p:blipFill>
        <p:spPr>
          <a:xfrm>
            <a:off x="5133209" y="1177488"/>
            <a:ext cx="2606127" cy="3025774"/>
          </a:xfrm>
          <a:prstGeom prst="rect">
            <a:avLst/>
          </a:prstGeom>
          <a:noFill/>
          <a:ln>
            <a:noFill/>
          </a:ln>
        </p:spPr>
      </p:pic>
      <p:sp>
        <p:nvSpPr>
          <p:cNvPr id="390" name="Google Shape;390;p37"/>
          <p:cNvSpPr txBox="1">
            <a:spLocks noGrp="1"/>
          </p:cNvSpPr>
          <p:nvPr>
            <p:ph type="body" idx="1"/>
          </p:nvPr>
        </p:nvSpPr>
        <p:spPr>
          <a:xfrm>
            <a:off x="1468050" y="4290675"/>
            <a:ext cx="5796300" cy="728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ko"/>
              <a:t>Users can check movie details when they choose a movie from the movie list.</a:t>
            </a:r>
            <a:br>
              <a:rPr lang="ko"/>
            </a:br>
            <a:r>
              <a:rPr lang="ko"/>
              <a:t>It allows user to check both Rotten and Naver information.</a:t>
            </a:r>
            <a:endParaRPr/>
          </a:p>
        </p:txBody>
      </p:sp>
      <p:cxnSp>
        <p:nvCxnSpPr>
          <p:cNvPr id="391" name="Google Shape;391;p37"/>
          <p:cNvCxnSpPr/>
          <p:nvPr/>
        </p:nvCxnSpPr>
        <p:spPr>
          <a:xfrm rot="10800000" flipH="1">
            <a:off x="3437875" y="1616700"/>
            <a:ext cx="1750200" cy="1972200"/>
          </a:xfrm>
          <a:prstGeom prst="straightConnector1">
            <a:avLst/>
          </a:prstGeom>
          <a:noFill/>
          <a:ln w="28575" cap="flat" cmpd="sng">
            <a:solidFill>
              <a:srgbClr val="E06666"/>
            </a:solidFill>
            <a:prstDash val="solid"/>
            <a:round/>
            <a:headEnd type="none" w="med" len="med"/>
            <a:tailEnd type="triangl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8"/>
          <p:cNvSpPr txBox="1">
            <a:spLocks noGrp="1"/>
          </p:cNvSpPr>
          <p:nvPr>
            <p:ph type="title"/>
          </p:nvPr>
        </p:nvSpPr>
        <p:spPr>
          <a:xfrm>
            <a:off x="1297500" y="715150"/>
            <a:ext cx="7038900" cy="687900"/>
          </a:xfrm>
          <a:prstGeom prst="rect">
            <a:avLst/>
          </a:prstGeom>
        </p:spPr>
        <p:txBody>
          <a:bodyPr spcFirstLastPara="1" wrap="square" lIns="91425" tIns="91425" rIns="91425" bIns="91425" anchor="t" anchorCtr="0">
            <a:noAutofit/>
          </a:bodyPr>
          <a:lstStyle/>
          <a:p>
            <a:pPr marL="0" lvl="0" indent="0" algn="l" rtl="0">
              <a:spcBef>
                <a:spcPts val="0"/>
              </a:spcBef>
              <a:spcAft>
                <a:spcPts val="900"/>
              </a:spcAft>
              <a:buNone/>
            </a:pPr>
            <a:r>
              <a:rPr lang="ko" sz="2600" b="1"/>
              <a:t>Summary </a:t>
            </a:r>
            <a:endParaRPr sz="2600" b="1"/>
          </a:p>
        </p:txBody>
      </p:sp>
      <p:sp>
        <p:nvSpPr>
          <p:cNvPr id="397" name="Google Shape;397;p38"/>
          <p:cNvSpPr txBox="1">
            <a:spLocks noGrp="1"/>
          </p:cNvSpPr>
          <p:nvPr>
            <p:ph type="body" idx="1"/>
          </p:nvPr>
        </p:nvSpPr>
        <p:spPr>
          <a:xfrm>
            <a:off x="1182050" y="1522825"/>
            <a:ext cx="7154400" cy="27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solidFill>
                  <a:srgbClr val="FFFFFF"/>
                </a:solidFill>
              </a:rPr>
              <a:t>Problem</a:t>
            </a:r>
            <a:endParaRPr>
              <a:solidFill>
                <a:srgbClr val="FFFFFF"/>
              </a:solidFill>
            </a:endParaRPr>
          </a:p>
          <a:p>
            <a:pPr marL="457200" lvl="0" indent="-311150" algn="l" rtl="0">
              <a:spcBef>
                <a:spcPts val="0"/>
              </a:spcBef>
              <a:spcAft>
                <a:spcPts val="0"/>
              </a:spcAft>
              <a:buClr>
                <a:srgbClr val="FFFFFF"/>
              </a:buClr>
              <a:buSzPts val="1300"/>
              <a:buChar char="-"/>
            </a:pPr>
            <a:r>
              <a:rPr lang="ko">
                <a:solidFill>
                  <a:srgbClr val="FFFFFF"/>
                </a:solidFill>
              </a:rPr>
              <a:t>Lack of services that provide by Naver films</a:t>
            </a: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ko">
                <a:solidFill>
                  <a:srgbClr val="FFFFFF"/>
                </a:solidFill>
              </a:rPr>
              <a:t>Approach</a:t>
            </a:r>
            <a:endParaRPr>
              <a:solidFill>
                <a:srgbClr val="FFFFFF"/>
              </a:solidFill>
            </a:endParaRPr>
          </a:p>
          <a:p>
            <a:pPr marL="457200" lvl="0" indent="-311150" algn="l" rtl="0">
              <a:spcBef>
                <a:spcPts val="0"/>
              </a:spcBef>
              <a:spcAft>
                <a:spcPts val="0"/>
              </a:spcAft>
              <a:buClr>
                <a:srgbClr val="FFFFFF"/>
              </a:buClr>
              <a:buSzPts val="1300"/>
              <a:buChar char="-"/>
            </a:pPr>
            <a:r>
              <a:rPr lang="ko"/>
              <a:t>Build a database using movie data from Rotten Tomato and Naver movies</a:t>
            </a:r>
            <a:endParaRPr/>
          </a:p>
          <a:p>
            <a:pPr marL="457200" lvl="0" indent="-311150" algn="l" rtl="0">
              <a:spcBef>
                <a:spcPts val="0"/>
              </a:spcBef>
              <a:spcAft>
                <a:spcPts val="0"/>
              </a:spcAft>
              <a:buClr>
                <a:srgbClr val="FFFFFF"/>
              </a:buClr>
              <a:buSzPts val="1300"/>
              <a:buChar char="-"/>
            </a:pPr>
            <a:r>
              <a:rPr lang="ko"/>
              <a:t>Developed a website that recommends movies creatively and diversely</a:t>
            </a:r>
            <a:endParaRPr/>
          </a:p>
          <a:p>
            <a:pPr marL="0" lvl="0" indent="0" algn="l" rtl="0">
              <a:spcBef>
                <a:spcPts val="0"/>
              </a:spcBef>
              <a:spcAft>
                <a:spcPts val="0"/>
              </a:spcAft>
              <a:buNone/>
            </a:pPr>
            <a:endParaRPr/>
          </a:p>
          <a:p>
            <a:pPr marL="0" lvl="0" indent="0" algn="l" rtl="0">
              <a:spcBef>
                <a:spcPts val="0"/>
              </a:spcBef>
              <a:spcAft>
                <a:spcPts val="0"/>
              </a:spcAft>
              <a:buNone/>
            </a:pPr>
            <a:r>
              <a:rPr lang="ko">
                <a:solidFill>
                  <a:srgbClr val="FFFFFF"/>
                </a:solidFill>
              </a:rPr>
              <a:t>Outcome</a:t>
            </a:r>
            <a:endParaRPr>
              <a:solidFill>
                <a:srgbClr val="FFFFFF"/>
              </a:solidFill>
            </a:endParaRPr>
          </a:p>
          <a:p>
            <a:pPr marL="457200" lvl="0" indent="-311150" algn="l" rtl="0">
              <a:spcBef>
                <a:spcPts val="0"/>
              </a:spcBef>
              <a:spcAft>
                <a:spcPts val="0"/>
              </a:spcAft>
              <a:buSzPts val="1300"/>
              <a:buChar char="-"/>
            </a:pPr>
            <a:r>
              <a:rPr lang="ko"/>
              <a:t>Rotten Naver (WebPage)</a:t>
            </a:r>
            <a:endParaRPr/>
          </a:p>
          <a:p>
            <a:pPr marL="457200" lvl="0" indent="-311150" algn="l" rtl="0">
              <a:spcBef>
                <a:spcPts val="0"/>
              </a:spcBef>
              <a:spcAft>
                <a:spcPts val="0"/>
              </a:spcAft>
              <a:buSzPts val="1300"/>
              <a:buChar char="-"/>
            </a:pPr>
            <a:r>
              <a:rPr lang="ko"/>
              <a:t>Information about Domestic &amp; Foreign movies</a:t>
            </a:r>
            <a:endParaRPr/>
          </a:p>
          <a:p>
            <a:pPr marL="457200" lvl="0" indent="-311150" algn="l" rtl="0">
              <a:spcBef>
                <a:spcPts val="0"/>
              </a:spcBef>
              <a:spcAft>
                <a:spcPts val="0"/>
              </a:spcAft>
              <a:buSzPts val="1300"/>
              <a:buChar char="-"/>
            </a:pPr>
            <a:r>
              <a:rPr lang="ko"/>
              <a:t>Tailored Recommendation System</a:t>
            </a:r>
            <a:endParaRPr>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1288100" y="665125"/>
            <a:ext cx="7038900" cy="59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2600" b="1"/>
              <a:t>Broad Impact</a:t>
            </a:r>
            <a:endParaRPr sz="2600" b="1"/>
          </a:p>
        </p:txBody>
      </p:sp>
      <p:sp>
        <p:nvSpPr>
          <p:cNvPr id="403" name="Google Shape;403;p39"/>
          <p:cNvSpPr txBox="1"/>
          <p:nvPr/>
        </p:nvSpPr>
        <p:spPr>
          <a:xfrm>
            <a:off x="812750" y="1714975"/>
            <a:ext cx="1854000" cy="59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 sz="1700">
                <a:solidFill>
                  <a:srgbClr val="FFFFFF"/>
                </a:solidFill>
                <a:latin typeface="Lato"/>
                <a:ea typeface="Lato"/>
                <a:cs typeface="Lato"/>
                <a:sym typeface="Lato"/>
              </a:rPr>
              <a:t>Decrease the dissatisfaction</a:t>
            </a:r>
            <a:endParaRPr sz="1700">
              <a:latin typeface="Lato"/>
              <a:ea typeface="Lato"/>
              <a:cs typeface="Lato"/>
              <a:sym typeface="Lato"/>
            </a:endParaRPr>
          </a:p>
        </p:txBody>
      </p:sp>
      <p:sp>
        <p:nvSpPr>
          <p:cNvPr id="404" name="Google Shape;404;p39"/>
          <p:cNvSpPr txBox="1"/>
          <p:nvPr/>
        </p:nvSpPr>
        <p:spPr>
          <a:xfrm>
            <a:off x="812750" y="2256465"/>
            <a:ext cx="1991400" cy="69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ko" sz="1100">
                <a:solidFill>
                  <a:srgbClr val="D9D9D9"/>
                </a:solidFill>
                <a:latin typeface="Lato"/>
                <a:ea typeface="Lato"/>
                <a:cs typeface="Lato"/>
                <a:sym typeface="Lato"/>
              </a:rPr>
              <a:t>With more satisfaction, there can be another boom in the movie industry</a:t>
            </a:r>
            <a:endParaRPr sz="1100">
              <a:solidFill>
                <a:srgbClr val="D9D9D9"/>
              </a:solidFill>
              <a:latin typeface="Lato"/>
              <a:ea typeface="Lato"/>
              <a:cs typeface="Lato"/>
              <a:sym typeface="Lato"/>
            </a:endParaRPr>
          </a:p>
        </p:txBody>
      </p:sp>
      <p:sp>
        <p:nvSpPr>
          <p:cNvPr id="405" name="Google Shape;405;p39"/>
          <p:cNvSpPr txBox="1"/>
          <p:nvPr/>
        </p:nvSpPr>
        <p:spPr>
          <a:xfrm>
            <a:off x="812750" y="3148938"/>
            <a:ext cx="2275500" cy="59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 sz="1700">
                <a:solidFill>
                  <a:srgbClr val="FFFFFF"/>
                </a:solidFill>
                <a:latin typeface="Lato"/>
                <a:ea typeface="Lato"/>
                <a:cs typeface="Lato"/>
                <a:sym typeface="Lato"/>
              </a:rPr>
              <a:t>International promotional effects</a:t>
            </a:r>
            <a:endParaRPr sz="1700">
              <a:solidFill>
                <a:srgbClr val="FFFFFF"/>
              </a:solidFill>
              <a:latin typeface="Lato"/>
              <a:ea typeface="Lato"/>
              <a:cs typeface="Lato"/>
              <a:sym typeface="Lato"/>
            </a:endParaRPr>
          </a:p>
        </p:txBody>
      </p:sp>
      <p:sp>
        <p:nvSpPr>
          <p:cNvPr id="406" name="Google Shape;406;p39"/>
          <p:cNvSpPr txBox="1"/>
          <p:nvPr/>
        </p:nvSpPr>
        <p:spPr>
          <a:xfrm>
            <a:off x="812750" y="3694500"/>
            <a:ext cx="2386500" cy="69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ko" sz="1100">
                <a:solidFill>
                  <a:schemeClr val="dk2"/>
                </a:solidFill>
                <a:latin typeface="Lato"/>
                <a:ea typeface="Lato"/>
                <a:cs typeface="Lato"/>
                <a:sym typeface="Lato"/>
              </a:rPr>
              <a:t>Movies including none-mainstream movies can be widely promoted.</a:t>
            </a:r>
            <a:endParaRPr sz="1100">
              <a:solidFill>
                <a:srgbClr val="D9D9D9"/>
              </a:solidFill>
              <a:latin typeface="Lato"/>
              <a:ea typeface="Lato"/>
              <a:cs typeface="Lato"/>
              <a:sym typeface="Lato"/>
            </a:endParaRPr>
          </a:p>
        </p:txBody>
      </p:sp>
      <p:sp>
        <p:nvSpPr>
          <p:cNvPr id="407" name="Google Shape;407;p39"/>
          <p:cNvSpPr txBox="1"/>
          <p:nvPr/>
        </p:nvSpPr>
        <p:spPr>
          <a:xfrm>
            <a:off x="6243550" y="1710450"/>
            <a:ext cx="2133600"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 sz="1700">
                <a:solidFill>
                  <a:srgbClr val="FFFFFF"/>
                </a:solidFill>
                <a:latin typeface="Lato"/>
                <a:ea typeface="Lato"/>
                <a:cs typeface="Lato"/>
                <a:sym typeface="Lato"/>
              </a:rPr>
              <a:t>Various Contents</a:t>
            </a:r>
            <a:endParaRPr sz="1700">
              <a:latin typeface="Lato"/>
              <a:ea typeface="Lato"/>
              <a:cs typeface="Lato"/>
              <a:sym typeface="Lato"/>
            </a:endParaRPr>
          </a:p>
        </p:txBody>
      </p:sp>
      <p:sp>
        <p:nvSpPr>
          <p:cNvPr id="408" name="Google Shape;408;p39"/>
          <p:cNvSpPr txBox="1"/>
          <p:nvPr/>
        </p:nvSpPr>
        <p:spPr>
          <a:xfrm>
            <a:off x="6243550" y="2031200"/>
            <a:ext cx="2133600" cy="914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ko" sz="1100">
                <a:solidFill>
                  <a:schemeClr val="dk2"/>
                </a:solidFill>
                <a:latin typeface="Lato"/>
                <a:ea typeface="Lato"/>
                <a:cs typeface="Lato"/>
                <a:sym typeface="Lato"/>
              </a:rPr>
              <a:t>This application can be widened in range of combined databases to provide huge pool of movie information world-wide.</a:t>
            </a:r>
            <a:endParaRPr sz="1100">
              <a:solidFill>
                <a:srgbClr val="D9D9D9"/>
              </a:solidFill>
              <a:latin typeface="Lato"/>
              <a:ea typeface="Lato"/>
              <a:cs typeface="Lato"/>
              <a:sym typeface="Lato"/>
            </a:endParaRPr>
          </a:p>
        </p:txBody>
      </p:sp>
      <p:sp>
        <p:nvSpPr>
          <p:cNvPr id="409" name="Google Shape;409;p39"/>
          <p:cNvSpPr txBox="1"/>
          <p:nvPr/>
        </p:nvSpPr>
        <p:spPr>
          <a:xfrm>
            <a:off x="6243550" y="3172550"/>
            <a:ext cx="2133600"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 sz="1700">
                <a:solidFill>
                  <a:srgbClr val="FFFFFF"/>
                </a:solidFill>
                <a:latin typeface="Lato"/>
                <a:ea typeface="Lato"/>
                <a:cs typeface="Lato"/>
                <a:sym typeface="Lato"/>
              </a:rPr>
              <a:t>Export domestic films abroad </a:t>
            </a:r>
            <a:endParaRPr sz="1700">
              <a:latin typeface="Lato"/>
              <a:ea typeface="Lato"/>
              <a:cs typeface="Lato"/>
              <a:sym typeface="Lato"/>
            </a:endParaRPr>
          </a:p>
        </p:txBody>
      </p:sp>
      <p:sp>
        <p:nvSpPr>
          <p:cNvPr id="410" name="Google Shape;410;p39"/>
          <p:cNvSpPr txBox="1"/>
          <p:nvPr/>
        </p:nvSpPr>
        <p:spPr>
          <a:xfrm>
            <a:off x="6243450" y="3630350"/>
            <a:ext cx="2133600" cy="914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ko" sz="1100">
                <a:solidFill>
                  <a:schemeClr val="dk2"/>
                </a:solidFill>
                <a:latin typeface="Lato"/>
                <a:ea typeface="Lato"/>
                <a:cs typeface="Lato"/>
                <a:sym typeface="Lato"/>
              </a:rPr>
              <a:t>Foreign film distributors can import and see the potential for the success of the film. </a:t>
            </a:r>
            <a:endParaRPr sz="1100">
              <a:solidFill>
                <a:srgbClr val="D9D9D9"/>
              </a:solidFill>
              <a:latin typeface="Lato"/>
              <a:ea typeface="Lato"/>
              <a:cs typeface="Lato"/>
              <a:sym typeface="Lato"/>
            </a:endParaRPr>
          </a:p>
        </p:txBody>
      </p:sp>
      <p:cxnSp>
        <p:nvCxnSpPr>
          <p:cNvPr id="411" name="Google Shape;411;p39"/>
          <p:cNvCxnSpPr/>
          <p:nvPr/>
        </p:nvCxnSpPr>
        <p:spPr>
          <a:xfrm flipH="1">
            <a:off x="780745" y="1641850"/>
            <a:ext cx="7596300" cy="10500"/>
          </a:xfrm>
          <a:prstGeom prst="straightConnector1">
            <a:avLst/>
          </a:prstGeom>
          <a:noFill/>
          <a:ln w="9525" cap="flat" cmpd="sng">
            <a:solidFill>
              <a:srgbClr val="B7B7B7"/>
            </a:solidFill>
            <a:prstDash val="solid"/>
            <a:round/>
            <a:headEnd type="none" w="med" len="med"/>
            <a:tailEnd type="none" w="med" len="med"/>
          </a:ln>
        </p:spPr>
      </p:cxnSp>
      <p:cxnSp>
        <p:nvCxnSpPr>
          <p:cNvPr id="412" name="Google Shape;412;p39"/>
          <p:cNvCxnSpPr/>
          <p:nvPr/>
        </p:nvCxnSpPr>
        <p:spPr>
          <a:xfrm flipH="1">
            <a:off x="780842" y="3044098"/>
            <a:ext cx="2275500" cy="10500"/>
          </a:xfrm>
          <a:prstGeom prst="straightConnector1">
            <a:avLst/>
          </a:prstGeom>
          <a:noFill/>
          <a:ln w="9525" cap="flat" cmpd="sng">
            <a:solidFill>
              <a:srgbClr val="FFFFFF"/>
            </a:solidFill>
            <a:prstDash val="dot"/>
            <a:round/>
            <a:headEnd type="none" w="med" len="med"/>
            <a:tailEnd type="none" w="med" len="med"/>
          </a:ln>
        </p:spPr>
      </p:cxnSp>
      <p:cxnSp>
        <p:nvCxnSpPr>
          <p:cNvPr id="413" name="Google Shape;413;p39"/>
          <p:cNvCxnSpPr/>
          <p:nvPr/>
        </p:nvCxnSpPr>
        <p:spPr>
          <a:xfrm flipH="1">
            <a:off x="6101542" y="3044098"/>
            <a:ext cx="2275500" cy="10500"/>
          </a:xfrm>
          <a:prstGeom prst="straightConnector1">
            <a:avLst/>
          </a:prstGeom>
          <a:noFill/>
          <a:ln w="9525" cap="flat" cmpd="sng">
            <a:solidFill>
              <a:srgbClr val="FFFFFF"/>
            </a:solidFill>
            <a:prstDash val="dot"/>
            <a:round/>
            <a:headEnd type="none" w="med" len="med"/>
            <a:tailEnd type="none" w="med" len="med"/>
          </a:ln>
        </p:spPr>
      </p:cxnSp>
      <p:cxnSp>
        <p:nvCxnSpPr>
          <p:cNvPr id="414" name="Google Shape;414;p39"/>
          <p:cNvCxnSpPr/>
          <p:nvPr/>
        </p:nvCxnSpPr>
        <p:spPr>
          <a:xfrm flipH="1">
            <a:off x="780745" y="4455175"/>
            <a:ext cx="7596300" cy="10500"/>
          </a:xfrm>
          <a:prstGeom prst="straightConnector1">
            <a:avLst/>
          </a:prstGeom>
          <a:noFill/>
          <a:ln w="9525" cap="flat" cmpd="sng">
            <a:solidFill>
              <a:srgbClr val="B7B7B7"/>
            </a:solidFill>
            <a:prstDash val="solid"/>
            <a:round/>
            <a:headEnd type="none" w="med" len="med"/>
            <a:tailEnd type="none" w="med" len="med"/>
          </a:ln>
        </p:spPr>
      </p:cxnSp>
      <p:sp>
        <p:nvSpPr>
          <p:cNvPr id="415" name="Google Shape;415;p39"/>
          <p:cNvSpPr/>
          <p:nvPr/>
        </p:nvSpPr>
        <p:spPr>
          <a:xfrm>
            <a:off x="3171573" y="1660783"/>
            <a:ext cx="2787300" cy="2787300"/>
          </a:xfrm>
          <a:prstGeom prst="pie">
            <a:avLst>
              <a:gd name="adj1" fmla="val 10795717"/>
              <a:gd name="adj2" fmla="val 16201261"/>
            </a:avLst>
          </a:prstGeom>
          <a:solidFill>
            <a:srgbClr val="9BC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9"/>
          <p:cNvSpPr/>
          <p:nvPr/>
        </p:nvSpPr>
        <p:spPr>
          <a:xfrm rot="5400000">
            <a:off x="3171560" y="1660783"/>
            <a:ext cx="2787300" cy="2787300"/>
          </a:xfrm>
          <a:prstGeom prst="pie">
            <a:avLst>
              <a:gd name="adj1" fmla="val 10795717"/>
              <a:gd name="adj2" fmla="val 16201261"/>
            </a:avLst>
          </a:prstGeom>
          <a:solidFill>
            <a:srgbClr val="0D4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9"/>
          <p:cNvSpPr/>
          <p:nvPr/>
        </p:nvSpPr>
        <p:spPr>
          <a:xfrm rot="10800000">
            <a:off x="3171560" y="1660768"/>
            <a:ext cx="2787300" cy="2787300"/>
          </a:xfrm>
          <a:prstGeom prst="pie">
            <a:avLst>
              <a:gd name="adj1" fmla="val 10795717"/>
              <a:gd name="adj2" fmla="val 16201261"/>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9"/>
          <p:cNvSpPr/>
          <p:nvPr/>
        </p:nvSpPr>
        <p:spPr>
          <a:xfrm rot="-5400000">
            <a:off x="3171573" y="1660768"/>
            <a:ext cx="2787300" cy="2787300"/>
          </a:xfrm>
          <a:prstGeom prst="pie">
            <a:avLst>
              <a:gd name="adj1" fmla="val 10795717"/>
              <a:gd name="adj2" fmla="val 16201261"/>
            </a:avLst>
          </a:prstGeom>
          <a:solidFill>
            <a:srgbClr val="219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 name="Google Shape;419;p39"/>
          <p:cNvGrpSpPr/>
          <p:nvPr/>
        </p:nvGrpSpPr>
        <p:grpSpPr>
          <a:xfrm>
            <a:off x="3078687" y="2700858"/>
            <a:ext cx="737729" cy="737729"/>
            <a:chOff x="2920647" y="2157958"/>
            <a:chExt cx="827700" cy="827700"/>
          </a:xfrm>
        </p:grpSpPr>
        <p:sp>
          <p:nvSpPr>
            <p:cNvPr id="420" name="Google Shape;420;p39"/>
            <p:cNvSpPr/>
            <p:nvPr/>
          </p:nvSpPr>
          <p:spPr>
            <a:xfrm rot="2368348">
              <a:off x="3040494" y="2277805"/>
              <a:ext cx="588007" cy="588007"/>
            </a:xfrm>
            <a:prstGeom prst="pie">
              <a:avLst>
                <a:gd name="adj1" fmla="val 18953478"/>
                <a:gd name="adj2" fmla="val 8381030"/>
              </a:avLst>
            </a:prstGeom>
            <a:solidFill>
              <a:srgbClr val="9BC5E9"/>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9"/>
            <p:cNvSpPr/>
            <p:nvPr/>
          </p:nvSpPr>
          <p:spPr>
            <a:xfrm rot="248723">
              <a:off x="3023158" y="2234335"/>
              <a:ext cx="655715" cy="655993"/>
            </a:xfrm>
            <a:prstGeom prst="chord">
              <a:avLst>
                <a:gd name="adj1" fmla="val 2500565"/>
                <a:gd name="adj2" fmla="val 1811979"/>
              </a:avLst>
            </a:prstGeom>
            <a:solidFill>
              <a:srgbClr val="9BC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39"/>
          <p:cNvSpPr txBox="1"/>
          <p:nvPr/>
        </p:nvSpPr>
        <p:spPr>
          <a:xfrm>
            <a:off x="3199194" y="2882857"/>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600" b="1">
                <a:solidFill>
                  <a:srgbClr val="FFFFFF"/>
                </a:solidFill>
                <a:latin typeface="Roboto"/>
                <a:ea typeface="Roboto"/>
                <a:cs typeface="Roboto"/>
                <a:sym typeface="Roboto"/>
              </a:rPr>
              <a:t>1</a:t>
            </a:r>
            <a:endParaRPr sz="1600" b="1">
              <a:solidFill>
                <a:srgbClr val="FFFFFF"/>
              </a:solidFill>
              <a:latin typeface="Roboto"/>
              <a:ea typeface="Roboto"/>
              <a:cs typeface="Roboto"/>
              <a:sym typeface="Roboto"/>
            </a:endParaRPr>
          </a:p>
        </p:txBody>
      </p:sp>
      <p:grpSp>
        <p:nvGrpSpPr>
          <p:cNvPr id="423" name="Google Shape;423;p39"/>
          <p:cNvGrpSpPr/>
          <p:nvPr/>
        </p:nvGrpSpPr>
        <p:grpSpPr>
          <a:xfrm rot="-5400000">
            <a:off x="4225338" y="3802929"/>
            <a:ext cx="737729" cy="737729"/>
            <a:chOff x="2920647" y="2157958"/>
            <a:chExt cx="827700" cy="827700"/>
          </a:xfrm>
        </p:grpSpPr>
        <p:sp>
          <p:nvSpPr>
            <p:cNvPr id="424" name="Google Shape;424;p39"/>
            <p:cNvSpPr/>
            <p:nvPr/>
          </p:nvSpPr>
          <p:spPr>
            <a:xfrm rot="2368348">
              <a:off x="3040494" y="2277805"/>
              <a:ext cx="588007" cy="588007"/>
            </a:xfrm>
            <a:prstGeom prst="pie">
              <a:avLst>
                <a:gd name="adj1" fmla="val 18953478"/>
                <a:gd name="adj2" fmla="val 8381030"/>
              </a:avLst>
            </a:prstGeom>
            <a:solidFill>
              <a:srgbClr val="2196F3"/>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9"/>
            <p:cNvSpPr/>
            <p:nvPr/>
          </p:nvSpPr>
          <p:spPr>
            <a:xfrm rot="248723">
              <a:off x="3023158" y="2234335"/>
              <a:ext cx="655715" cy="655993"/>
            </a:xfrm>
            <a:prstGeom prst="chord">
              <a:avLst>
                <a:gd name="adj1" fmla="val 2500565"/>
                <a:gd name="adj2" fmla="val 1811979"/>
              </a:avLst>
            </a:prstGeom>
            <a:solidFill>
              <a:srgbClr val="219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 name="Google Shape;426;p39"/>
          <p:cNvSpPr txBox="1"/>
          <p:nvPr/>
        </p:nvSpPr>
        <p:spPr>
          <a:xfrm>
            <a:off x="4320431" y="3970948"/>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600" b="1">
                <a:solidFill>
                  <a:srgbClr val="FFFFFF"/>
                </a:solidFill>
                <a:latin typeface="Roboto"/>
                <a:ea typeface="Roboto"/>
                <a:cs typeface="Roboto"/>
                <a:sym typeface="Roboto"/>
              </a:rPr>
              <a:t>2</a:t>
            </a:r>
            <a:endParaRPr sz="1600" b="1">
              <a:solidFill>
                <a:srgbClr val="FFFFFF"/>
              </a:solidFill>
              <a:latin typeface="Roboto"/>
              <a:ea typeface="Roboto"/>
              <a:cs typeface="Roboto"/>
              <a:sym typeface="Roboto"/>
            </a:endParaRPr>
          </a:p>
        </p:txBody>
      </p:sp>
      <p:grpSp>
        <p:nvGrpSpPr>
          <p:cNvPr id="427" name="Google Shape;427;p39"/>
          <p:cNvGrpSpPr/>
          <p:nvPr/>
        </p:nvGrpSpPr>
        <p:grpSpPr>
          <a:xfrm>
            <a:off x="5313093" y="2700655"/>
            <a:ext cx="737804" cy="737804"/>
            <a:chOff x="5428888" y="2158023"/>
            <a:chExt cx="828900" cy="828900"/>
          </a:xfrm>
        </p:grpSpPr>
        <p:sp>
          <p:nvSpPr>
            <p:cNvPr id="428" name="Google Shape;428;p39"/>
            <p:cNvSpPr/>
            <p:nvPr/>
          </p:nvSpPr>
          <p:spPr>
            <a:xfrm rot="-8431175">
              <a:off x="5548912" y="2278047"/>
              <a:ext cx="588851" cy="588851"/>
            </a:xfrm>
            <a:prstGeom prst="pie">
              <a:avLst>
                <a:gd name="adj1" fmla="val 19686997"/>
                <a:gd name="adj2" fmla="val 7771013"/>
              </a:avLst>
            </a:prstGeom>
            <a:solidFill>
              <a:srgbClr val="1976D2"/>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9"/>
            <p:cNvSpPr/>
            <p:nvPr/>
          </p:nvSpPr>
          <p:spPr>
            <a:xfrm rot="-10551618">
              <a:off x="5498383" y="2253584"/>
              <a:ext cx="656613" cy="656891"/>
            </a:xfrm>
            <a:prstGeom prst="chord">
              <a:avLst>
                <a:gd name="adj1" fmla="val 2500565"/>
                <a:gd name="adj2" fmla="val 1811979"/>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 name="Google Shape;430;p39"/>
          <p:cNvSpPr txBox="1"/>
          <p:nvPr/>
        </p:nvSpPr>
        <p:spPr>
          <a:xfrm>
            <a:off x="5404083" y="2882857"/>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600" b="1">
                <a:solidFill>
                  <a:srgbClr val="FFFFFF"/>
                </a:solidFill>
                <a:latin typeface="Roboto"/>
                <a:ea typeface="Roboto"/>
                <a:cs typeface="Roboto"/>
                <a:sym typeface="Roboto"/>
              </a:rPr>
              <a:t>3</a:t>
            </a:r>
            <a:endParaRPr sz="1600" b="1">
              <a:solidFill>
                <a:srgbClr val="FFFFFF"/>
              </a:solidFill>
              <a:latin typeface="Roboto"/>
              <a:ea typeface="Roboto"/>
              <a:cs typeface="Roboto"/>
              <a:sym typeface="Roboto"/>
            </a:endParaRPr>
          </a:p>
        </p:txBody>
      </p:sp>
      <p:grpSp>
        <p:nvGrpSpPr>
          <p:cNvPr id="431" name="Google Shape;431;p39"/>
          <p:cNvGrpSpPr/>
          <p:nvPr/>
        </p:nvGrpSpPr>
        <p:grpSpPr>
          <a:xfrm rot="5400000">
            <a:off x="4193370" y="1569752"/>
            <a:ext cx="737729" cy="737729"/>
            <a:chOff x="2920647" y="2157958"/>
            <a:chExt cx="827700" cy="827700"/>
          </a:xfrm>
        </p:grpSpPr>
        <p:sp>
          <p:nvSpPr>
            <p:cNvPr id="432" name="Google Shape;432;p39"/>
            <p:cNvSpPr/>
            <p:nvPr/>
          </p:nvSpPr>
          <p:spPr>
            <a:xfrm rot="2368348">
              <a:off x="3040494" y="2277805"/>
              <a:ext cx="588007" cy="588007"/>
            </a:xfrm>
            <a:prstGeom prst="pie">
              <a:avLst>
                <a:gd name="adj1" fmla="val 18953478"/>
                <a:gd name="adj2" fmla="val 8381030"/>
              </a:avLst>
            </a:prstGeom>
            <a:solidFill>
              <a:srgbClr val="0D47A1"/>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9"/>
            <p:cNvSpPr/>
            <p:nvPr/>
          </p:nvSpPr>
          <p:spPr>
            <a:xfrm rot="248723">
              <a:off x="3023158" y="2234335"/>
              <a:ext cx="655715" cy="655993"/>
            </a:xfrm>
            <a:prstGeom prst="chord">
              <a:avLst>
                <a:gd name="adj1" fmla="val 2500565"/>
                <a:gd name="adj2" fmla="val 1811979"/>
              </a:avLst>
            </a:prstGeom>
            <a:solidFill>
              <a:srgbClr val="0D4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 name="Google Shape;434;p39"/>
          <p:cNvSpPr txBox="1"/>
          <p:nvPr/>
        </p:nvSpPr>
        <p:spPr>
          <a:xfrm>
            <a:off x="4320431" y="1765093"/>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600" b="1">
                <a:solidFill>
                  <a:srgbClr val="FFFFFF"/>
                </a:solidFill>
                <a:latin typeface="Roboto"/>
                <a:ea typeface="Roboto"/>
                <a:cs typeface="Roboto"/>
                <a:sym typeface="Roboto"/>
              </a:rPr>
              <a:t>4</a:t>
            </a:r>
            <a:endParaRPr sz="1600" b="1">
              <a:solidFill>
                <a:srgbClr val="FFFFFF"/>
              </a:solidFill>
              <a:latin typeface="Roboto"/>
              <a:ea typeface="Roboto"/>
              <a:cs typeface="Roboto"/>
              <a:sym typeface="Roboto"/>
            </a:endParaRPr>
          </a:p>
        </p:txBody>
      </p:sp>
      <p:sp>
        <p:nvSpPr>
          <p:cNvPr id="435" name="Google Shape;435;p39"/>
          <p:cNvSpPr/>
          <p:nvPr/>
        </p:nvSpPr>
        <p:spPr>
          <a:xfrm>
            <a:off x="3753714" y="2242913"/>
            <a:ext cx="1623000" cy="1623000"/>
          </a:xfrm>
          <a:prstGeom prst="ellipse">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40"/>
          <p:cNvSpPr txBox="1">
            <a:spLocks noGrp="1"/>
          </p:cNvSpPr>
          <p:nvPr>
            <p:ph type="title" idx="2"/>
          </p:nvPr>
        </p:nvSpPr>
        <p:spPr>
          <a:xfrm>
            <a:off x="1297475" y="629440"/>
            <a:ext cx="30057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2600" b="1"/>
              <a:t>Demo</a:t>
            </a:r>
            <a:endParaRPr sz="2600" b="1"/>
          </a:p>
        </p:txBody>
      </p:sp>
      <p:sp>
        <p:nvSpPr>
          <p:cNvPr id="441" name="Google Shape;441;p40"/>
          <p:cNvSpPr txBox="1"/>
          <p:nvPr/>
        </p:nvSpPr>
        <p:spPr>
          <a:xfrm>
            <a:off x="529450" y="1576925"/>
            <a:ext cx="6122400" cy="69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900" b="1" dirty="0">
                <a:solidFill>
                  <a:schemeClr val="lt1"/>
                </a:solidFill>
              </a:rPr>
              <a:t>Demo video link: </a:t>
            </a:r>
            <a:endParaRPr sz="1900" b="1" dirty="0">
              <a:solidFill>
                <a:schemeClr val="lt1"/>
              </a:solidFill>
            </a:endParaRPr>
          </a:p>
          <a:p>
            <a:pPr lvl="0"/>
            <a:r>
              <a:rPr lang="en" altLang="ko-Kore-KR" sz="2000" dirty="0">
                <a:hlinkClick r:id="rId3"/>
              </a:rPr>
              <a:t>https://www.youtube.com/watch?v=TVg_lt6vyms</a:t>
            </a:r>
            <a:endParaRPr sz="100" dirty="0">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41"/>
          <p:cNvSpPr txBox="1">
            <a:spLocks noGrp="1"/>
          </p:cNvSpPr>
          <p:nvPr>
            <p:ph type="title"/>
          </p:nvPr>
        </p:nvSpPr>
        <p:spPr>
          <a:xfrm>
            <a:off x="1288100" y="665125"/>
            <a:ext cx="7038900" cy="59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2600" b="1"/>
              <a:t>Contribution</a:t>
            </a:r>
            <a:endParaRPr sz="2600" b="1"/>
          </a:p>
        </p:txBody>
      </p:sp>
      <p:sp>
        <p:nvSpPr>
          <p:cNvPr id="447" name="Google Shape;447;p41"/>
          <p:cNvSpPr/>
          <p:nvPr/>
        </p:nvSpPr>
        <p:spPr>
          <a:xfrm>
            <a:off x="3013788" y="1722175"/>
            <a:ext cx="3060000" cy="3060000"/>
          </a:xfrm>
          <a:prstGeom prst="pie">
            <a:avLst>
              <a:gd name="adj1" fmla="val 0"/>
              <a:gd name="adj2" fmla="val 5400525"/>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1"/>
          <p:cNvSpPr/>
          <p:nvPr/>
        </p:nvSpPr>
        <p:spPr>
          <a:xfrm>
            <a:off x="3013788" y="1722175"/>
            <a:ext cx="3060000" cy="3060000"/>
          </a:xfrm>
          <a:prstGeom prst="pie">
            <a:avLst>
              <a:gd name="adj1" fmla="val 16209420"/>
              <a:gd name="adj2" fmla="val 21598472"/>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1"/>
          <p:cNvSpPr/>
          <p:nvPr/>
        </p:nvSpPr>
        <p:spPr>
          <a:xfrm>
            <a:off x="3013788" y="1722175"/>
            <a:ext cx="3060000" cy="3060000"/>
          </a:xfrm>
          <a:prstGeom prst="pie">
            <a:avLst>
              <a:gd name="adj1" fmla="val 10801530"/>
              <a:gd name="adj2" fmla="val 16203201"/>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1"/>
          <p:cNvSpPr/>
          <p:nvPr/>
        </p:nvSpPr>
        <p:spPr>
          <a:xfrm>
            <a:off x="3013788" y="1722175"/>
            <a:ext cx="3060000" cy="3060000"/>
          </a:xfrm>
          <a:prstGeom prst="pie">
            <a:avLst>
              <a:gd name="adj1" fmla="val 5404627"/>
              <a:gd name="adj2" fmla="val 10802150"/>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1" name="Google Shape;451;p41"/>
          <p:cNvCxnSpPr/>
          <p:nvPr/>
        </p:nvCxnSpPr>
        <p:spPr>
          <a:xfrm flipH="1">
            <a:off x="1137700" y="2218775"/>
            <a:ext cx="2493000" cy="300"/>
          </a:xfrm>
          <a:prstGeom prst="straightConnector1">
            <a:avLst/>
          </a:prstGeom>
          <a:noFill/>
          <a:ln w="19050" cap="flat" cmpd="sng">
            <a:solidFill>
              <a:schemeClr val="lt1"/>
            </a:solidFill>
            <a:prstDash val="solid"/>
            <a:round/>
            <a:headEnd type="none" w="med" len="med"/>
            <a:tailEnd type="none" w="med" len="med"/>
          </a:ln>
        </p:spPr>
      </p:cxnSp>
      <p:sp>
        <p:nvSpPr>
          <p:cNvPr id="452" name="Google Shape;452;p41"/>
          <p:cNvSpPr txBox="1"/>
          <p:nvPr/>
        </p:nvSpPr>
        <p:spPr>
          <a:xfrm>
            <a:off x="1043650" y="1899875"/>
            <a:ext cx="1781400" cy="31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 sz="1300">
                <a:solidFill>
                  <a:srgbClr val="FFFFFF"/>
                </a:solidFill>
                <a:latin typeface="Lato"/>
                <a:ea typeface="Lato"/>
                <a:cs typeface="Lato"/>
                <a:sym typeface="Lato"/>
              </a:rPr>
              <a:t>YeongHye Kwak(DB)</a:t>
            </a:r>
            <a:endParaRPr sz="1300">
              <a:latin typeface="Lato"/>
              <a:ea typeface="Lato"/>
              <a:cs typeface="Lato"/>
              <a:sym typeface="Lato"/>
            </a:endParaRPr>
          </a:p>
        </p:txBody>
      </p:sp>
      <p:cxnSp>
        <p:nvCxnSpPr>
          <p:cNvPr id="453" name="Google Shape;453;p41"/>
          <p:cNvCxnSpPr/>
          <p:nvPr/>
        </p:nvCxnSpPr>
        <p:spPr>
          <a:xfrm flipH="1">
            <a:off x="1137700" y="4332050"/>
            <a:ext cx="2493000" cy="300"/>
          </a:xfrm>
          <a:prstGeom prst="straightConnector1">
            <a:avLst/>
          </a:prstGeom>
          <a:noFill/>
          <a:ln w="19050" cap="flat" cmpd="sng">
            <a:solidFill>
              <a:schemeClr val="lt1"/>
            </a:solidFill>
            <a:prstDash val="solid"/>
            <a:round/>
            <a:headEnd type="none" w="med" len="med"/>
            <a:tailEnd type="none" w="med" len="med"/>
          </a:ln>
        </p:spPr>
      </p:cxnSp>
      <p:cxnSp>
        <p:nvCxnSpPr>
          <p:cNvPr id="454" name="Google Shape;454;p41"/>
          <p:cNvCxnSpPr/>
          <p:nvPr/>
        </p:nvCxnSpPr>
        <p:spPr>
          <a:xfrm flipH="1">
            <a:off x="5493100" y="2218775"/>
            <a:ext cx="2493000" cy="300"/>
          </a:xfrm>
          <a:prstGeom prst="straightConnector1">
            <a:avLst/>
          </a:prstGeom>
          <a:noFill/>
          <a:ln w="19050" cap="flat" cmpd="sng">
            <a:solidFill>
              <a:schemeClr val="lt1"/>
            </a:solidFill>
            <a:prstDash val="solid"/>
            <a:round/>
            <a:headEnd type="none" w="med" len="med"/>
            <a:tailEnd type="none" w="med" len="med"/>
          </a:ln>
        </p:spPr>
      </p:cxnSp>
      <p:cxnSp>
        <p:nvCxnSpPr>
          <p:cNvPr id="455" name="Google Shape;455;p41"/>
          <p:cNvCxnSpPr/>
          <p:nvPr/>
        </p:nvCxnSpPr>
        <p:spPr>
          <a:xfrm flipH="1">
            <a:off x="5493100" y="4332050"/>
            <a:ext cx="2493000" cy="300"/>
          </a:xfrm>
          <a:prstGeom prst="straightConnector1">
            <a:avLst/>
          </a:prstGeom>
          <a:noFill/>
          <a:ln w="19050" cap="flat" cmpd="sng">
            <a:solidFill>
              <a:schemeClr val="lt1"/>
            </a:solidFill>
            <a:prstDash val="solid"/>
            <a:round/>
            <a:headEnd type="none" w="med" len="med"/>
            <a:tailEnd type="none" w="med" len="med"/>
          </a:ln>
        </p:spPr>
      </p:cxnSp>
      <p:sp>
        <p:nvSpPr>
          <p:cNvPr id="456" name="Google Shape;456;p41"/>
          <p:cNvSpPr txBox="1"/>
          <p:nvPr/>
        </p:nvSpPr>
        <p:spPr>
          <a:xfrm>
            <a:off x="1043650" y="4013150"/>
            <a:ext cx="1589100" cy="31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 sz="1300">
                <a:solidFill>
                  <a:srgbClr val="FFFFFF"/>
                </a:solidFill>
                <a:latin typeface="Lato"/>
                <a:ea typeface="Lato"/>
                <a:cs typeface="Lato"/>
                <a:sym typeface="Lato"/>
              </a:rPr>
              <a:t>Sion Kim(PHP)</a:t>
            </a:r>
            <a:endParaRPr sz="1300">
              <a:latin typeface="Lato"/>
              <a:ea typeface="Lato"/>
              <a:cs typeface="Lato"/>
              <a:sym typeface="Lato"/>
            </a:endParaRPr>
          </a:p>
        </p:txBody>
      </p:sp>
      <p:sp>
        <p:nvSpPr>
          <p:cNvPr id="457" name="Google Shape;457;p41"/>
          <p:cNvSpPr txBox="1"/>
          <p:nvPr/>
        </p:nvSpPr>
        <p:spPr>
          <a:xfrm>
            <a:off x="6454825" y="1899875"/>
            <a:ext cx="1589100" cy="319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ko" sz="1300">
                <a:solidFill>
                  <a:srgbClr val="FFFFFF"/>
                </a:solidFill>
                <a:latin typeface="Lato"/>
                <a:ea typeface="Lato"/>
                <a:cs typeface="Lato"/>
                <a:sym typeface="Lato"/>
              </a:rPr>
              <a:t>Sunil Jung(DB)</a:t>
            </a:r>
            <a:endParaRPr sz="1300">
              <a:latin typeface="Lato"/>
              <a:ea typeface="Lato"/>
              <a:cs typeface="Lato"/>
              <a:sym typeface="Lato"/>
            </a:endParaRPr>
          </a:p>
        </p:txBody>
      </p:sp>
      <p:sp>
        <p:nvSpPr>
          <p:cNvPr id="458" name="Google Shape;458;p41"/>
          <p:cNvSpPr txBox="1"/>
          <p:nvPr/>
        </p:nvSpPr>
        <p:spPr>
          <a:xfrm>
            <a:off x="6454825" y="4013150"/>
            <a:ext cx="1589100" cy="319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ko" sz="1300">
                <a:solidFill>
                  <a:srgbClr val="FFFFFF"/>
                </a:solidFill>
                <a:latin typeface="Lato"/>
                <a:ea typeface="Lato"/>
                <a:cs typeface="Lato"/>
                <a:sym typeface="Lato"/>
              </a:rPr>
              <a:t>JaeKyung Ha(PHP)</a:t>
            </a:r>
            <a:endParaRPr sz="1300">
              <a:latin typeface="Lato"/>
              <a:ea typeface="Lato"/>
              <a:cs typeface="Lato"/>
              <a:sym typeface="Lato"/>
            </a:endParaRPr>
          </a:p>
        </p:txBody>
      </p:sp>
      <p:sp>
        <p:nvSpPr>
          <p:cNvPr id="459" name="Google Shape;459;p41"/>
          <p:cNvSpPr txBox="1"/>
          <p:nvPr/>
        </p:nvSpPr>
        <p:spPr>
          <a:xfrm>
            <a:off x="1081275" y="2218775"/>
            <a:ext cx="776400" cy="319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ko" sz="1100">
                <a:solidFill>
                  <a:srgbClr val="D9D9D9"/>
                </a:solidFill>
                <a:latin typeface="Lato"/>
                <a:ea typeface="Lato"/>
                <a:cs typeface="Lato"/>
                <a:sym typeface="Lato"/>
              </a:rPr>
              <a:t>25.0%</a:t>
            </a:r>
            <a:endParaRPr sz="1100">
              <a:solidFill>
                <a:srgbClr val="D9D9D9"/>
              </a:solidFill>
              <a:latin typeface="Lato"/>
              <a:ea typeface="Lato"/>
              <a:cs typeface="Lato"/>
              <a:sym typeface="Lato"/>
            </a:endParaRPr>
          </a:p>
        </p:txBody>
      </p:sp>
      <p:sp>
        <p:nvSpPr>
          <p:cNvPr id="460" name="Google Shape;460;p41"/>
          <p:cNvSpPr txBox="1"/>
          <p:nvPr/>
        </p:nvSpPr>
        <p:spPr>
          <a:xfrm>
            <a:off x="1081275" y="4332050"/>
            <a:ext cx="776400" cy="319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ko" sz="1100">
                <a:solidFill>
                  <a:srgbClr val="D9D9D9"/>
                </a:solidFill>
                <a:latin typeface="Lato"/>
                <a:ea typeface="Lato"/>
                <a:cs typeface="Lato"/>
                <a:sym typeface="Lato"/>
              </a:rPr>
              <a:t>25.0%</a:t>
            </a:r>
            <a:endParaRPr sz="1100">
              <a:solidFill>
                <a:srgbClr val="D9D9D9"/>
              </a:solidFill>
              <a:latin typeface="Lato"/>
              <a:ea typeface="Lato"/>
              <a:cs typeface="Lato"/>
              <a:sym typeface="Lato"/>
            </a:endParaRPr>
          </a:p>
        </p:txBody>
      </p:sp>
      <p:sp>
        <p:nvSpPr>
          <p:cNvPr id="461" name="Google Shape;461;p41"/>
          <p:cNvSpPr txBox="1"/>
          <p:nvPr/>
        </p:nvSpPr>
        <p:spPr>
          <a:xfrm>
            <a:off x="7401625" y="2218775"/>
            <a:ext cx="642300" cy="319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ko" sz="1100">
                <a:solidFill>
                  <a:srgbClr val="D9D9D9"/>
                </a:solidFill>
                <a:latin typeface="Lato"/>
                <a:ea typeface="Lato"/>
                <a:cs typeface="Lato"/>
                <a:sym typeface="Lato"/>
              </a:rPr>
              <a:t>25.0%</a:t>
            </a:r>
            <a:endParaRPr sz="1100">
              <a:solidFill>
                <a:srgbClr val="D9D9D9"/>
              </a:solidFill>
              <a:latin typeface="Lato"/>
              <a:ea typeface="Lato"/>
              <a:cs typeface="Lato"/>
              <a:sym typeface="Lato"/>
            </a:endParaRPr>
          </a:p>
        </p:txBody>
      </p:sp>
      <p:sp>
        <p:nvSpPr>
          <p:cNvPr id="462" name="Google Shape;462;p41"/>
          <p:cNvSpPr txBox="1"/>
          <p:nvPr/>
        </p:nvSpPr>
        <p:spPr>
          <a:xfrm>
            <a:off x="7447225" y="4332050"/>
            <a:ext cx="642300" cy="319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ko" sz="1100">
                <a:solidFill>
                  <a:srgbClr val="D9D9D9"/>
                </a:solidFill>
                <a:latin typeface="Lato"/>
                <a:ea typeface="Lato"/>
                <a:cs typeface="Lato"/>
                <a:sym typeface="Lato"/>
              </a:rPr>
              <a:t>25.0%</a:t>
            </a:r>
            <a:endParaRPr sz="1100">
              <a:solidFill>
                <a:srgbClr val="D9D9D9"/>
              </a:solidFill>
              <a:latin typeface="Lato"/>
              <a:ea typeface="Lato"/>
              <a:cs typeface="Lato"/>
              <a:sym typeface="Lato"/>
            </a:endParaRPr>
          </a:p>
        </p:txBody>
      </p:sp>
      <p:sp>
        <p:nvSpPr>
          <p:cNvPr id="463" name="Google Shape;463;p41"/>
          <p:cNvSpPr txBox="1"/>
          <p:nvPr/>
        </p:nvSpPr>
        <p:spPr>
          <a:xfrm>
            <a:off x="3711900" y="1257625"/>
            <a:ext cx="1663800" cy="36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sz="1700">
                <a:solidFill>
                  <a:srgbClr val="FFFFFF"/>
                </a:solidFill>
                <a:latin typeface="Lato"/>
                <a:ea typeface="Lato"/>
                <a:cs typeface="Lato"/>
                <a:sym typeface="Lato"/>
              </a:rPr>
              <a:t>Points Scored</a:t>
            </a:r>
            <a:endParaRPr sz="1700">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42"/>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b="1"/>
              <a:t>WebPage</a:t>
            </a:r>
            <a:r>
              <a:rPr lang="ko"/>
              <a:t> </a:t>
            </a:r>
            <a:r>
              <a:rPr lang="ko" b="1"/>
              <a:t>Address</a:t>
            </a:r>
            <a:endParaRPr b="1"/>
          </a:p>
        </p:txBody>
      </p:sp>
      <p:sp>
        <p:nvSpPr>
          <p:cNvPr id="469" name="Google Shape;469;p42"/>
          <p:cNvSpPr txBox="1">
            <a:spLocks noGrp="1"/>
          </p:cNvSpPr>
          <p:nvPr>
            <p:ph type="body" idx="1"/>
          </p:nvPr>
        </p:nvSpPr>
        <p:spPr>
          <a:xfrm>
            <a:off x="1297500" y="1363800"/>
            <a:ext cx="5646300" cy="2415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ko" sz="3200" b="1">
                <a:latin typeface="Arial"/>
                <a:ea typeface="Arial"/>
                <a:cs typeface="Arial"/>
                <a:sym typeface="Arial"/>
              </a:rPr>
              <a:t>Type: 3.34.45.230</a:t>
            </a:r>
            <a:endParaRPr sz="3200" b="1">
              <a:latin typeface="Arial"/>
              <a:ea typeface="Arial"/>
              <a:cs typeface="Arial"/>
              <a:sym typeface="Arial"/>
            </a:endParaRPr>
          </a:p>
          <a:p>
            <a:pPr marL="0" lvl="0" indent="0" algn="l" rtl="0">
              <a:lnSpc>
                <a:spcPct val="100000"/>
              </a:lnSpc>
              <a:spcBef>
                <a:spcPts val="0"/>
              </a:spcBef>
              <a:spcAft>
                <a:spcPts val="0"/>
              </a:spcAft>
              <a:buNone/>
            </a:pPr>
            <a:endParaRPr sz="3200" b="1">
              <a:latin typeface="Arial"/>
              <a:ea typeface="Arial"/>
              <a:cs typeface="Arial"/>
              <a:sym typeface="Arial"/>
            </a:endParaRPr>
          </a:p>
          <a:p>
            <a:pPr marL="0" lvl="0" indent="0" algn="l" rtl="0">
              <a:lnSpc>
                <a:spcPct val="100000"/>
              </a:lnSpc>
              <a:spcBef>
                <a:spcPts val="0"/>
              </a:spcBef>
              <a:spcAft>
                <a:spcPts val="0"/>
              </a:spcAft>
              <a:buNone/>
            </a:pPr>
            <a:r>
              <a:rPr lang="ko" sz="3200" b="1">
                <a:latin typeface="Arial"/>
                <a:ea typeface="Arial"/>
                <a:cs typeface="Arial"/>
                <a:sym typeface="Arial"/>
              </a:rPr>
              <a:t>on Address Bar of Chrome</a:t>
            </a:r>
            <a:endParaRPr sz="3200" b="1">
              <a:latin typeface="Arial"/>
              <a:ea typeface="Arial"/>
              <a:cs typeface="Arial"/>
              <a:sym typeface="Arial"/>
            </a:endParaRPr>
          </a:p>
          <a:p>
            <a:pPr marL="0" lvl="0" indent="0" algn="l" rtl="0">
              <a:lnSpc>
                <a:spcPct val="100000"/>
              </a:lnSpc>
              <a:spcBef>
                <a:spcPts val="0"/>
              </a:spcBef>
              <a:spcAft>
                <a:spcPts val="0"/>
              </a:spcAft>
              <a:buNone/>
            </a:pPr>
            <a:endParaRPr sz="1600">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43"/>
          <p:cNvSpPr txBox="1">
            <a:spLocks noGrp="1"/>
          </p:cNvSpPr>
          <p:nvPr>
            <p:ph type="title"/>
          </p:nvPr>
        </p:nvSpPr>
        <p:spPr>
          <a:xfrm>
            <a:off x="645300" y="1833775"/>
            <a:ext cx="3063300" cy="69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Thank You!</a:t>
            </a:r>
            <a:endParaRPr/>
          </a:p>
        </p:txBody>
      </p:sp>
      <p:sp>
        <p:nvSpPr>
          <p:cNvPr id="475" name="Google Shape;475;p43"/>
          <p:cNvSpPr txBox="1">
            <a:spLocks noGrp="1"/>
          </p:cNvSpPr>
          <p:nvPr>
            <p:ph type="body" idx="1"/>
          </p:nvPr>
        </p:nvSpPr>
        <p:spPr>
          <a:xfrm>
            <a:off x="645300" y="2644025"/>
            <a:ext cx="3063300" cy="970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a:t>Database System(2020-1)</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9"/>
          <p:cNvSpPr txBox="1">
            <a:spLocks noGrp="1"/>
          </p:cNvSpPr>
          <p:nvPr>
            <p:ph type="body" idx="1"/>
          </p:nvPr>
        </p:nvSpPr>
        <p:spPr>
          <a:xfrm>
            <a:off x="1297500" y="1370075"/>
            <a:ext cx="7325100" cy="2911200"/>
          </a:xfrm>
          <a:prstGeom prst="rect">
            <a:avLst/>
          </a:prstGeom>
          <a:no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ko" sz="1700"/>
              <a:t>What is the Movie Industry Trends in Korea?</a:t>
            </a:r>
            <a:endParaRPr sz="1700"/>
          </a:p>
          <a:p>
            <a:pPr marL="457200" lvl="0" indent="-323850" algn="l" rtl="0">
              <a:lnSpc>
                <a:spcPct val="100000"/>
              </a:lnSpc>
              <a:spcBef>
                <a:spcPts val="1000"/>
              </a:spcBef>
              <a:spcAft>
                <a:spcPts val="0"/>
              </a:spcAft>
              <a:buSzPts val="1500"/>
              <a:buChar char="-"/>
            </a:pPr>
            <a:r>
              <a:rPr lang="ko" sz="1500"/>
              <a:t>300 films EVERY YEAR</a:t>
            </a:r>
            <a:endParaRPr sz="1500"/>
          </a:p>
          <a:p>
            <a:pPr marL="457200" lvl="0" indent="-323850" algn="l" rtl="0">
              <a:lnSpc>
                <a:spcPct val="100000"/>
              </a:lnSpc>
              <a:spcBef>
                <a:spcPts val="0"/>
              </a:spcBef>
              <a:spcAft>
                <a:spcPts val="0"/>
              </a:spcAft>
              <a:buSzPts val="1500"/>
              <a:buChar char="-"/>
            </a:pPr>
            <a:r>
              <a:rPr lang="ko" sz="1500"/>
              <a:t>400 million viewers in 2019</a:t>
            </a:r>
            <a:endParaRPr sz="1500"/>
          </a:p>
          <a:p>
            <a:pPr marL="0" lvl="0" indent="0" algn="l" rtl="0">
              <a:lnSpc>
                <a:spcPct val="100000"/>
              </a:lnSpc>
              <a:spcBef>
                <a:spcPts val="0"/>
              </a:spcBef>
              <a:spcAft>
                <a:spcPts val="0"/>
              </a:spcAft>
              <a:buNone/>
            </a:pPr>
            <a:endParaRPr sz="1500"/>
          </a:p>
          <a:p>
            <a:pPr marL="0" lvl="0" indent="0" algn="l" rtl="0">
              <a:lnSpc>
                <a:spcPct val="100000"/>
              </a:lnSpc>
              <a:spcBef>
                <a:spcPts val="0"/>
              </a:spcBef>
              <a:spcAft>
                <a:spcPts val="0"/>
              </a:spcAft>
              <a:buNone/>
            </a:pPr>
            <a:r>
              <a:rPr lang="ko" sz="1700"/>
              <a:t>What is the currently running Service that satisfy the need?</a:t>
            </a:r>
            <a:endParaRPr sz="1700"/>
          </a:p>
          <a:p>
            <a:pPr marL="457200" lvl="0" indent="-323850" algn="l" rtl="0">
              <a:lnSpc>
                <a:spcPct val="100000"/>
              </a:lnSpc>
              <a:spcBef>
                <a:spcPts val="1000"/>
              </a:spcBef>
              <a:spcAft>
                <a:spcPts val="0"/>
              </a:spcAft>
              <a:buSzPts val="1500"/>
              <a:buChar char="-"/>
            </a:pPr>
            <a:r>
              <a:rPr lang="ko" sz="1500"/>
              <a:t>Naver films</a:t>
            </a:r>
            <a:endParaRPr sz="1500"/>
          </a:p>
        </p:txBody>
      </p:sp>
      <p:sp>
        <p:nvSpPr>
          <p:cNvPr id="241" name="Google Shape;241;p19"/>
          <p:cNvSpPr txBox="1">
            <a:spLocks noGrp="1"/>
          </p:cNvSpPr>
          <p:nvPr>
            <p:ph type="title"/>
          </p:nvPr>
        </p:nvSpPr>
        <p:spPr>
          <a:xfrm>
            <a:off x="1297500" y="665375"/>
            <a:ext cx="7038900" cy="704700"/>
          </a:xfrm>
          <a:prstGeom prst="rect">
            <a:avLst/>
          </a:prstGeom>
        </p:spPr>
        <p:txBody>
          <a:bodyPr spcFirstLastPara="1" wrap="square" lIns="91425" tIns="91425" rIns="91425" bIns="91425" anchor="t" anchorCtr="0">
            <a:noAutofit/>
          </a:bodyPr>
          <a:lstStyle/>
          <a:p>
            <a:pPr marL="0" lvl="0" indent="0" algn="l" rtl="0">
              <a:spcBef>
                <a:spcPts val="0"/>
              </a:spcBef>
              <a:spcAft>
                <a:spcPts val="900"/>
              </a:spcAft>
              <a:buNone/>
            </a:pPr>
            <a:r>
              <a:rPr lang="ko" sz="2600" b="1"/>
              <a:t>Background</a:t>
            </a:r>
            <a:endParaRPr sz="36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0"/>
          <p:cNvSpPr txBox="1">
            <a:spLocks noGrp="1"/>
          </p:cNvSpPr>
          <p:nvPr>
            <p:ph type="title"/>
          </p:nvPr>
        </p:nvSpPr>
        <p:spPr>
          <a:xfrm>
            <a:off x="1297500" y="715150"/>
            <a:ext cx="7038900" cy="687900"/>
          </a:xfrm>
          <a:prstGeom prst="rect">
            <a:avLst/>
          </a:prstGeom>
        </p:spPr>
        <p:txBody>
          <a:bodyPr spcFirstLastPara="1" wrap="square" lIns="91425" tIns="91425" rIns="91425" bIns="91425" anchor="t" anchorCtr="0">
            <a:noAutofit/>
          </a:bodyPr>
          <a:lstStyle/>
          <a:p>
            <a:pPr marL="0" lvl="0" indent="0" algn="l" rtl="0">
              <a:spcBef>
                <a:spcPts val="0"/>
              </a:spcBef>
              <a:spcAft>
                <a:spcPts val="900"/>
              </a:spcAft>
              <a:buNone/>
            </a:pPr>
            <a:r>
              <a:rPr lang="ko" sz="2600" b="1"/>
              <a:t>Problem Specification</a:t>
            </a:r>
            <a:endParaRPr sz="3600" b="1"/>
          </a:p>
        </p:txBody>
      </p:sp>
      <p:sp>
        <p:nvSpPr>
          <p:cNvPr id="247" name="Google Shape;247;p20"/>
          <p:cNvSpPr txBox="1"/>
          <p:nvPr/>
        </p:nvSpPr>
        <p:spPr>
          <a:xfrm>
            <a:off x="1756475" y="1909775"/>
            <a:ext cx="5367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2400">
                <a:solidFill>
                  <a:srgbClr val="FFFFFF"/>
                </a:solidFill>
                <a:latin typeface="Montserrat"/>
                <a:ea typeface="Montserrat"/>
                <a:cs typeface="Montserrat"/>
                <a:sym typeface="Montserrat"/>
              </a:rPr>
              <a:t>1</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48" name="Google Shape;248;p20"/>
          <p:cNvSpPr txBox="1">
            <a:spLocks noGrp="1"/>
          </p:cNvSpPr>
          <p:nvPr>
            <p:ph type="body" idx="1"/>
          </p:nvPr>
        </p:nvSpPr>
        <p:spPr>
          <a:xfrm>
            <a:off x="2293175" y="1909775"/>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500"/>
              <a:t>Too much focus on Korean films</a:t>
            </a:r>
            <a:endParaRPr sz="1500"/>
          </a:p>
          <a:p>
            <a:pPr marL="457200" lvl="0" indent="-323850" algn="l" rtl="0">
              <a:spcBef>
                <a:spcPts val="0"/>
              </a:spcBef>
              <a:spcAft>
                <a:spcPts val="0"/>
              </a:spcAft>
              <a:buSzPts val="1500"/>
              <a:buChar char="-"/>
            </a:pPr>
            <a:r>
              <a:rPr lang="ko" sz="1500"/>
              <a:t>what about foreign films?</a:t>
            </a:r>
            <a:endParaRPr sz="1500"/>
          </a:p>
        </p:txBody>
      </p:sp>
      <p:sp>
        <p:nvSpPr>
          <p:cNvPr id="249" name="Google Shape;249;p20"/>
          <p:cNvSpPr txBox="1"/>
          <p:nvPr/>
        </p:nvSpPr>
        <p:spPr>
          <a:xfrm>
            <a:off x="1756475" y="2824613"/>
            <a:ext cx="5367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2400">
                <a:solidFill>
                  <a:srgbClr val="FFFFFF"/>
                </a:solidFill>
                <a:latin typeface="Montserrat"/>
                <a:ea typeface="Montserrat"/>
                <a:cs typeface="Montserrat"/>
                <a:sym typeface="Montserrat"/>
              </a:rPr>
              <a:t>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50" name="Google Shape;250;p20"/>
          <p:cNvSpPr txBox="1">
            <a:spLocks noGrp="1"/>
          </p:cNvSpPr>
          <p:nvPr>
            <p:ph type="body" idx="1"/>
          </p:nvPr>
        </p:nvSpPr>
        <p:spPr>
          <a:xfrm>
            <a:off x="2293175" y="282461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500"/>
              <a:t> Lack of expert reviews</a:t>
            </a:r>
            <a:endParaRPr sz="1500"/>
          </a:p>
          <a:p>
            <a:pPr marL="457200" lvl="0" indent="-323850" algn="l" rtl="0">
              <a:spcBef>
                <a:spcPts val="0"/>
              </a:spcBef>
              <a:spcAft>
                <a:spcPts val="0"/>
              </a:spcAft>
              <a:buSzPts val="1500"/>
              <a:buChar char="-"/>
            </a:pPr>
            <a:r>
              <a:rPr lang="ko" sz="1500"/>
              <a:t>need more reliable data</a:t>
            </a:r>
            <a:endParaRPr sz="1500"/>
          </a:p>
        </p:txBody>
      </p:sp>
      <p:sp>
        <p:nvSpPr>
          <p:cNvPr id="251" name="Google Shape;251;p20"/>
          <p:cNvSpPr txBox="1"/>
          <p:nvPr/>
        </p:nvSpPr>
        <p:spPr>
          <a:xfrm>
            <a:off x="1756475" y="3739475"/>
            <a:ext cx="5367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2400">
                <a:solidFill>
                  <a:srgbClr val="FFFFFF"/>
                </a:solidFill>
                <a:latin typeface="Montserrat"/>
                <a:ea typeface="Montserrat"/>
                <a:cs typeface="Montserrat"/>
                <a:sym typeface="Montserrat"/>
              </a:rPr>
              <a:t>3</a:t>
            </a:r>
            <a:endParaRPr sz="1300">
              <a:solidFill>
                <a:srgbClr val="FFFFFF"/>
              </a:solidFill>
            </a:endParaRPr>
          </a:p>
        </p:txBody>
      </p:sp>
      <p:sp>
        <p:nvSpPr>
          <p:cNvPr id="252" name="Google Shape;252;p20"/>
          <p:cNvSpPr txBox="1">
            <a:spLocks noGrp="1"/>
          </p:cNvSpPr>
          <p:nvPr>
            <p:ph type="body" idx="1"/>
          </p:nvPr>
        </p:nvSpPr>
        <p:spPr>
          <a:xfrm>
            <a:off x="2293175" y="373946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500">
                <a:solidFill>
                  <a:srgbClr val="FFFFFF"/>
                </a:solidFill>
              </a:rPr>
              <a:t>Need for recommendation system just for you</a:t>
            </a:r>
            <a:endParaRPr sz="1500">
              <a:solidFill>
                <a:srgbClr val="FFFFFF"/>
              </a:solidFill>
            </a:endParaRPr>
          </a:p>
        </p:txBody>
      </p:sp>
      <p:sp>
        <p:nvSpPr>
          <p:cNvPr id="253" name="Google Shape;253;p20"/>
          <p:cNvSpPr txBox="1"/>
          <p:nvPr/>
        </p:nvSpPr>
        <p:spPr>
          <a:xfrm>
            <a:off x="1297500" y="1362800"/>
            <a:ext cx="6815100" cy="68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ko" sz="1800">
                <a:solidFill>
                  <a:schemeClr val="lt1"/>
                </a:solidFill>
                <a:latin typeface="Lato"/>
                <a:ea typeface="Lato"/>
                <a:cs typeface="Lato"/>
                <a:sym typeface="Lato"/>
              </a:rPr>
              <a:t>Naver films service does not seem to satisfy the needs of the users!</a:t>
            </a:r>
            <a:endParaRPr sz="1800">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1"/>
          <p:cNvSpPr txBox="1">
            <a:spLocks noGrp="1"/>
          </p:cNvSpPr>
          <p:nvPr>
            <p:ph type="title"/>
          </p:nvPr>
        </p:nvSpPr>
        <p:spPr>
          <a:xfrm>
            <a:off x="1297500" y="203612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b="1"/>
              <a:t>Approach</a:t>
            </a:r>
            <a:endParaRPr b="1"/>
          </a:p>
        </p:txBody>
      </p:sp>
      <p:sp>
        <p:nvSpPr>
          <p:cNvPr id="259" name="Google Shape;259;p21"/>
          <p:cNvSpPr txBox="1">
            <a:spLocks noGrp="1"/>
          </p:cNvSpPr>
          <p:nvPr>
            <p:ph type="body" idx="1"/>
          </p:nvPr>
        </p:nvSpPr>
        <p:spPr>
          <a:xfrm>
            <a:off x="1297500" y="2651625"/>
            <a:ext cx="7038900" cy="1827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a:t>Database &amp; Web Application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2"/>
          <p:cNvSpPr txBox="1">
            <a:spLocks noGrp="1"/>
          </p:cNvSpPr>
          <p:nvPr>
            <p:ph type="title"/>
          </p:nvPr>
        </p:nvSpPr>
        <p:spPr>
          <a:xfrm>
            <a:off x="1297500" y="715150"/>
            <a:ext cx="7038900" cy="687900"/>
          </a:xfrm>
          <a:prstGeom prst="rect">
            <a:avLst/>
          </a:prstGeom>
        </p:spPr>
        <p:txBody>
          <a:bodyPr spcFirstLastPara="1" wrap="square" lIns="91425" tIns="91425" rIns="91425" bIns="91425" anchor="t" anchorCtr="0">
            <a:noAutofit/>
          </a:bodyPr>
          <a:lstStyle/>
          <a:p>
            <a:pPr marL="0" lvl="0" indent="0" algn="l" rtl="0">
              <a:spcBef>
                <a:spcPts val="0"/>
              </a:spcBef>
              <a:spcAft>
                <a:spcPts val="900"/>
              </a:spcAft>
              <a:buNone/>
            </a:pPr>
            <a:r>
              <a:rPr lang="ko" sz="2600" b="1"/>
              <a:t>AWS Server Connect(Database+PHP)</a:t>
            </a:r>
            <a:endParaRPr sz="3600" b="1"/>
          </a:p>
        </p:txBody>
      </p:sp>
      <p:pic>
        <p:nvPicPr>
          <p:cNvPr id="265" name="Google Shape;265;p22"/>
          <p:cNvPicPr preferRelativeResize="0"/>
          <p:nvPr/>
        </p:nvPicPr>
        <p:blipFill>
          <a:blip r:embed="rId3">
            <a:alphaModFix/>
          </a:blip>
          <a:stretch>
            <a:fillRect/>
          </a:stretch>
        </p:blipFill>
        <p:spPr>
          <a:xfrm>
            <a:off x="3875425" y="2556600"/>
            <a:ext cx="1484150" cy="933100"/>
          </a:xfrm>
          <a:prstGeom prst="rect">
            <a:avLst/>
          </a:prstGeom>
          <a:noFill/>
          <a:ln>
            <a:noFill/>
          </a:ln>
        </p:spPr>
      </p:pic>
      <p:pic>
        <p:nvPicPr>
          <p:cNvPr id="266" name="Google Shape;266;p22"/>
          <p:cNvPicPr preferRelativeResize="0"/>
          <p:nvPr/>
        </p:nvPicPr>
        <p:blipFill>
          <a:blip r:embed="rId4">
            <a:alphaModFix/>
          </a:blip>
          <a:stretch>
            <a:fillRect/>
          </a:stretch>
        </p:blipFill>
        <p:spPr>
          <a:xfrm>
            <a:off x="5262425" y="3954925"/>
            <a:ext cx="1265201" cy="646750"/>
          </a:xfrm>
          <a:prstGeom prst="rect">
            <a:avLst/>
          </a:prstGeom>
          <a:noFill/>
          <a:ln>
            <a:noFill/>
          </a:ln>
        </p:spPr>
      </p:pic>
      <p:pic>
        <p:nvPicPr>
          <p:cNvPr id="267" name="Google Shape;267;p22"/>
          <p:cNvPicPr preferRelativeResize="0"/>
          <p:nvPr/>
        </p:nvPicPr>
        <p:blipFill>
          <a:blip r:embed="rId5">
            <a:alphaModFix/>
          </a:blip>
          <a:stretch>
            <a:fillRect/>
          </a:stretch>
        </p:blipFill>
        <p:spPr>
          <a:xfrm>
            <a:off x="2612550" y="3948375"/>
            <a:ext cx="1216950" cy="659850"/>
          </a:xfrm>
          <a:prstGeom prst="rect">
            <a:avLst/>
          </a:prstGeom>
          <a:noFill/>
          <a:ln>
            <a:noFill/>
          </a:ln>
        </p:spPr>
      </p:pic>
      <p:pic>
        <p:nvPicPr>
          <p:cNvPr id="268" name="Google Shape;268;p22"/>
          <p:cNvPicPr preferRelativeResize="0"/>
          <p:nvPr/>
        </p:nvPicPr>
        <p:blipFill>
          <a:blip r:embed="rId6">
            <a:alphaModFix/>
          </a:blip>
          <a:stretch>
            <a:fillRect/>
          </a:stretch>
        </p:blipFill>
        <p:spPr>
          <a:xfrm>
            <a:off x="4145575" y="1403050"/>
            <a:ext cx="943850" cy="490550"/>
          </a:xfrm>
          <a:prstGeom prst="rect">
            <a:avLst/>
          </a:prstGeom>
          <a:noFill/>
          <a:ln>
            <a:noFill/>
          </a:ln>
        </p:spPr>
      </p:pic>
      <p:pic>
        <p:nvPicPr>
          <p:cNvPr id="269" name="Google Shape;269;p22"/>
          <p:cNvPicPr preferRelativeResize="0"/>
          <p:nvPr/>
        </p:nvPicPr>
        <p:blipFill>
          <a:blip r:embed="rId6">
            <a:alphaModFix/>
          </a:blip>
          <a:stretch>
            <a:fillRect/>
          </a:stretch>
        </p:blipFill>
        <p:spPr>
          <a:xfrm>
            <a:off x="2707375" y="1403050"/>
            <a:ext cx="943850" cy="490550"/>
          </a:xfrm>
          <a:prstGeom prst="rect">
            <a:avLst/>
          </a:prstGeom>
          <a:noFill/>
          <a:ln>
            <a:noFill/>
          </a:ln>
          <a:effectLst>
            <a:outerShdw blurRad="1328738" dist="19050" dir="5400000" algn="bl" rotWithShape="0">
              <a:srgbClr val="000000">
                <a:alpha val="50000"/>
              </a:srgbClr>
            </a:outerShdw>
          </a:effectLst>
        </p:spPr>
      </p:pic>
      <p:pic>
        <p:nvPicPr>
          <p:cNvPr id="270" name="Google Shape;270;p22"/>
          <p:cNvPicPr preferRelativeResize="0"/>
          <p:nvPr/>
        </p:nvPicPr>
        <p:blipFill>
          <a:blip r:embed="rId6">
            <a:alphaModFix/>
          </a:blip>
          <a:stretch>
            <a:fillRect/>
          </a:stretch>
        </p:blipFill>
        <p:spPr>
          <a:xfrm>
            <a:off x="5583775" y="1403050"/>
            <a:ext cx="943850" cy="490550"/>
          </a:xfrm>
          <a:prstGeom prst="rect">
            <a:avLst/>
          </a:prstGeom>
          <a:noFill/>
          <a:ln>
            <a:noFill/>
          </a:ln>
        </p:spPr>
      </p:pic>
      <p:cxnSp>
        <p:nvCxnSpPr>
          <p:cNvPr id="271" name="Google Shape;271;p22"/>
          <p:cNvCxnSpPr>
            <a:stCxn id="269" idx="2"/>
            <a:endCxn id="265" idx="0"/>
          </p:cNvCxnSpPr>
          <p:nvPr/>
        </p:nvCxnSpPr>
        <p:spPr>
          <a:xfrm>
            <a:off x="3179300" y="1893600"/>
            <a:ext cx="1438200" cy="663000"/>
          </a:xfrm>
          <a:prstGeom prst="straightConnector1">
            <a:avLst/>
          </a:prstGeom>
          <a:noFill/>
          <a:ln w="9525" cap="flat" cmpd="sng">
            <a:solidFill>
              <a:schemeClr val="dk2"/>
            </a:solidFill>
            <a:prstDash val="solid"/>
            <a:round/>
            <a:headEnd type="none" w="med" len="med"/>
            <a:tailEnd type="triangle" w="med" len="med"/>
          </a:ln>
        </p:spPr>
      </p:cxnSp>
      <p:cxnSp>
        <p:nvCxnSpPr>
          <p:cNvPr id="272" name="Google Shape;272;p22"/>
          <p:cNvCxnSpPr>
            <a:stCxn id="268" idx="2"/>
            <a:endCxn id="265" idx="0"/>
          </p:cNvCxnSpPr>
          <p:nvPr/>
        </p:nvCxnSpPr>
        <p:spPr>
          <a:xfrm>
            <a:off x="4617500" y="1893600"/>
            <a:ext cx="0" cy="663000"/>
          </a:xfrm>
          <a:prstGeom prst="straightConnector1">
            <a:avLst/>
          </a:prstGeom>
          <a:noFill/>
          <a:ln w="9525" cap="flat" cmpd="sng">
            <a:solidFill>
              <a:schemeClr val="dk2"/>
            </a:solidFill>
            <a:prstDash val="solid"/>
            <a:round/>
            <a:headEnd type="none" w="med" len="med"/>
            <a:tailEnd type="triangle" w="med" len="med"/>
          </a:ln>
        </p:spPr>
      </p:cxnSp>
      <p:cxnSp>
        <p:nvCxnSpPr>
          <p:cNvPr id="273" name="Google Shape;273;p22"/>
          <p:cNvCxnSpPr>
            <a:stCxn id="270" idx="2"/>
            <a:endCxn id="265" idx="0"/>
          </p:cNvCxnSpPr>
          <p:nvPr/>
        </p:nvCxnSpPr>
        <p:spPr>
          <a:xfrm flipH="1">
            <a:off x="4617500" y="1893600"/>
            <a:ext cx="1438200" cy="663000"/>
          </a:xfrm>
          <a:prstGeom prst="straightConnector1">
            <a:avLst/>
          </a:prstGeom>
          <a:noFill/>
          <a:ln w="9525" cap="flat" cmpd="sng">
            <a:solidFill>
              <a:schemeClr val="dk2"/>
            </a:solidFill>
            <a:prstDash val="solid"/>
            <a:round/>
            <a:headEnd type="none" w="med" len="med"/>
            <a:tailEnd type="triangle" w="med" len="med"/>
          </a:ln>
        </p:spPr>
      </p:cxnSp>
      <p:cxnSp>
        <p:nvCxnSpPr>
          <p:cNvPr id="274" name="Google Shape;274;p22"/>
          <p:cNvCxnSpPr>
            <a:stCxn id="267" idx="0"/>
          </p:cNvCxnSpPr>
          <p:nvPr/>
        </p:nvCxnSpPr>
        <p:spPr>
          <a:xfrm rot="10800000" flipH="1">
            <a:off x="3221025" y="3544275"/>
            <a:ext cx="608400" cy="404100"/>
          </a:xfrm>
          <a:prstGeom prst="straightConnector1">
            <a:avLst/>
          </a:prstGeom>
          <a:noFill/>
          <a:ln w="9525" cap="flat" cmpd="sng">
            <a:solidFill>
              <a:schemeClr val="dk2"/>
            </a:solidFill>
            <a:prstDash val="solid"/>
            <a:round/>
            <a:headEnd type="none" w="med" len="med"/>
            <a:tailEnd type="triangle" w="med" len="med"/>
          </a:ln>
        </p:spPr>
      </p:cxnSp>
      <p:cxnSp>
        <p:nvCxnSpPr>
          <p:cNvPr id="275" name="Google Shape;275;p22"/>
          <p:cNvCxnSpPr/>
          <p:nvPr/>
        </p:nvCxnSpPr>
        <p:spPr>
          <a:xfrm flipH="1">
            <a:off x="3457775" y="3613425"/>
            <a:ext cx="518700" cy="328500"/>
          </a:xfrm>
          <a:prstGeom prst="straightConnector1">
            <a:avLst/>
          </a:prstGeom>
          <a:noFill/>
          <a:ln w="9525" cap="flat" cmpd="sng">
            <a:solidFill>
              <a:schemeClr val="dk2"/>
            </a:solidFill>
            <a:prstDash val="solid"/>
            <a:round/>
            <a:headEnd type="none" w="med" len="med"/>
            <a:tailEnd type="triangle" w="med" len="med"/>
          </a:ln>
        </p:spPr>
      </p:cxnSp>
      <p:cxnSp>
        <p:nvCxnSpPr>
          <p:cNvPr id="276" name="Google Shape;276;p22"/>
          <p:cNvCxnSpPr/>
          <p:nvPr/>
        </p:nvCxnSpPr>
        <p:spPr>
          <a:xfrm>
            <a:off x="5398700" y="3489700"/>
            <a:ext cx="657000" cy="441000"/>
          </a:xfrm>
          <a:prstGeom prst="straightConnector1">
            <a:avLst/>
          </a:prstGeom>
          <a:noFill/>
          <a:ln w="9525" cap="flat" cmpd="sng">
            <a:solidFill>
              <a:schemeClr val="dk2"/>
            </a:solidFill>
            <a:prstDash val="solid"/>
            <a:round/>
            <a:headEnd type="none" w="med" len="med"/>
            <a:tailEnd type="triangle" w="med" len="med"/>
          </a:ln>
        </p:spPr>
      </p:cxnSp>
      <p:cxnSp>
        <p:nvCxnSpPr>
          <p:cNvPr id="277" name="Google Shape;277;p22"/>
          <p:cNvCxnSpPr>
            <a:stCxn id="266" idx="0"/>
          </p:cNvCxnSpPr>
          <p:nvPr/>
        </p:nvCxnSpPr>
        <p:spPr>
          <a:xfrm rot="10800000">
            <a:off x="5316325" y="3587425"/>
            <a:ext cx="578700" cy="3675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3"/>
          <p:cNvSpPr txBox="1">
            <a:spLocks noGrp="1"/>
          </p:cNvSpPr>
          <p:nvPr>
            <p:ph type="title"/>
          </p:nvPr>
        </p:nvSpPr>
        <p:spPr>
          <a:xfrm>
            <a:off x="1297500" y="715150"/>
            <a:ext cx="7038900" cy="687900"/>
          </a:xfrm>
          <a:prstGeom prst="rect">
            <a:avLst/>
          </a:prstGeom>
        </p:spPr>
        <p:txBody>
          <a:bodyPr spcFirstLastPara="1" wrap="square" lIns="91425" tIns="91425" rIns="91425" bIns="91425" anchor="t" anchorCtr="0">
            <a:noAutofit/>
          </a:bodyPr>
          <a:lstStyle/>
          <a:p>
            <a:pPr marL="0" lvl="0" indent="0" algn="l" rtl="0">
              <a:spcBef>
                <a:spcPts val="0"/>
              </a:spcBef>
              <a:spcAft>
                <a:spcPts val="900"/>
              </a:spcAft>
              <a:buNone/>
            </a:pPr>
            <a:r>
              <a:rPr lang="ko" sz="2600" b="1"/>
              <a:t>AWS Server Connect(Database+PHP)</a:t>
            </a:r>
            <a:endParaRPr sz="3600" b="1"/>
          </a:p>
        </p:txBody>
      </p:sp>
      <p:pic>
        <p:nvPicPr>
          <p:cNvPr id="283" name="Google Shape;283;p23"/>
          <p:cNvPicPr preferRelativeResize="0"/>
          <p:nvPr/>
        </p:nvPicPr>
        <p:blipFill>
          <a:blip r:embed="rId3">
            <a:alphaModFix/>
          </a:blip>
          <a:stretch>
            <a:fillRect/>
          </a:stretch>
        </p:blipFill>
        <p:spPr>
          <a:xfrm>
            <a:off x="361950" y="1866375"/>
            <a:ext cx="8420100" cy="2162125"/>
          </a:xfrm>
          <a:prstGeom prst="rect">
            <a:avLst/>
          </a:prstGeom>
          <a:noFill/>
          <a:ln>
            <a:noFill/>
          </a:ln>
        </p:spPr>
      </p:pic>
      <p:sp>
        <p:nvSpPr>
          <p:cNvPr id="284" name="Google Shape;284;p23"/>
          <p:cNvSpPr/>
          <p:nvPr/>
        </p:nvSpPr>
        <p:spPr>
          <a:xfrm>
            <a:off x="2105375" y="1829975"/>
            <a:ext cx="1492500" cy="231000"/>
          </a:xfrm>
          <a:prstGeom prst="rect">
            <a:avLst/>
          </a:prstGeom>
          <a:noFill/>
          <a:ln w="38100"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4"/>
          <p:cNvSpPr txBox="1">
            <a:spLocks noGrp="1"/>
          </p:cNvSpPr>
          <p:nvPr>
            <p:ph type="title"/>
          </p:nvPr>
        </p:nvSpPr>
        <p:spPr>
          <a:xfrm>
            <a:off x="1254900" y="2227800"/>
            <a:ext cx="7038900" cy="687900"/>
          </a:xfrm>
          <a:prstGeom prst="rect">
            <a:avLst/>
          </a:prstGeom>
        </p:spPr>
        <p:txBody>
          <a:bodyPr spcFirstLastPara="1" wrap="square" lIns="91425" tIns="91425" rIns="91425" bIns="91425" anchor="t" anchorCtr="0">
            <a:noAutofit/>
          </a:bodyPr>
          <a:lstStyle/>
          <a:p>
            <a:pPr marL="0" lvl="0" indent="0" algn="l" rtl="0">
              <a:spcBef>
                <a:spcPts val="0"/>
              </a:spcBef>
              <a:spcAft>
                <a:spcPts val="900"/>
              </a:spcAft>
              <a:buNone/>
            </a:pPr>
            <a:r>
              <a:rPr lang="ko" sz="2600" b="1"/>
              <a:t>Database Design</a:t>
            </a:r>
            <a:endParaRPr sz="3600" b="1"/>
          </a:p>
        </p:txBody>
      </p:sp>
      <p:sp>
        <p:nvSpPr>
          <p:cNvPr id="290" name="Google Shape;290;p24"/>
          <p:cNvSpPr txBox="1"/>
          <p:nvPr/>
        </p:nvSpPr>
        <p:spPr>
          <a:xfrm>
            <a:off x="1384375" y="2822000"/>
            <a:ext cx="3141600" cy="116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solidFill>
                  <a:schemeClr val="lt1"/>
                </a:solidFill>
                <a:latin typeface="Lato"/>
                <a:ea typeface="Lato"/>
                <a:cs typeface="Lato"/>
                <a:sym typeface="Lato"/>
              </a:rPr>
              <a:t>Tables &amp; Attributes</a:t>
            </a:r>
            <a:endParaRPr>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5" name="Google Shape;295;p25"/>
          <p:cNvPicPr preferRelativeResize="0"/>
          <p:nvPr/>
        </p:nvPicPr>
        <p:blipFill>
          <a:blip r:embed="rId3">
            <a:alphaModFix/>
          </a:blip>
          <a:stretch>
            <a:fillRect/>
          </a:stretch>
        </p:blipFill>
        <p:spPr>
          <a:xfrm>
            <a:off x="1777575" y="152400"/>
            <a:ext cx="5960430" cy="4838701"/>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1153</Words>
  <Application>Microsoft Macintosh PowerPoint</Application>
  <PresentationFormat>화면 슬라이드 쇼(16:9)</PresentationFormat>
  <Paragraphs>158</Paragraphs>
  <Slides>27</Slides>
  <Notes>27</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27</vt:i4>
      </vt:variant>
    </vt:vector>
  </HeadingPairs>
  <TitlesOfParts>
    <vt:vector size="33" baseType="lpstr">
      <vt:lpstr>Arial</vt:lpstr>
      <vt:lpstr>Montserrat</vt:lpstr>
      <vt:lpstr>Lato</vt:lpstr>
      <vt:lpstr>Microsoft Yahei</vt:lpstr>
      <vt:lpstr>Roboto</vt:lpstr>
      <vt:lpstr>Focus</vt:lpstr>
      <vt:lpstr>Movie Recommendation System</vt:lpstr>
      <vt:lpstr>Contents</vt:lpstr>
      <vt:lpstr>Background</vt:lpstr>
      <vt:lpstr>Problem Specification</vt:lpstr>
      <vt:lpstr>Approach</vt:lpstr>
      <vt:lpstr>AWS Server Connect(Database+PHP)</vt:lpstr>
      <vt:lpstr>AWS Server Connect(Database+PHP)</vt:lpstr>
      <vt:lpstr>Database Design</vt:lpstr>
      <vt:lpstr>PowerPoint 프레젠테이션</vt:lpstr>
      <vt:lpstr>Actor Tables</vt:lpstr>
      <vt:lpstr>Director Tables</vt:lpstr>
      <vt:lpstr>Genre Tables</vt:lpstr>
      <vt:lpstr>Movie Information Tables</vt:lpstr>
      <vt:lpstr>Review Tables</vt:lpstr>
      <vt:lpstr>User Tables</vt:lpstr>
      <vt:lpstr>More Tables Used For Recommendation</vt:lpstr>
      <vt:lpstr>Application Design</vt:lpstr>
      <vt:lpstr>Application Design</vt:lpstr>
      <vt:lpstr>Recommendation System</vt:lpstr>
      <vt:lpstr>Sign Up &amp; Interest Selection</vt:lpstr>
      <vt:lpstr>Detail Page</vt:lpstr>
      <vt:lpstr>Summary </vt:lpstr>
      <vt:lpstr>Broad Impact</vt:lpstr>
      <vt:lpstr>Demo</vt:lpstr>
      <vt:lpstr>Contribution</vt:lpstr>
      <vt:lpstr>WebPage Address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Recommendation System</dc:title>
  <cp:lastModifiedBy>Kwak Yeonghye</cp:lastModifiedBy>
  <cp:revision>1</cp:revision>
  <dcterms:modified xsi:type="dcterms:W3CDTF">2020-06-23T04:03:11Z</dcterms:modified>
</cp:coreProperties>
</file>